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9" r:id="rId4"/>
    <p:sldId id="309" r:id="rId5"/>
    <p:sldId id="262" r:id="rId6"/>
    <p:sldId id="310" r:id="rId7"/>
    <p:sldId id="263" r:id="rId8"/>
    <p:sldId id="264" r:id="rId9"/>
    <p:sldId id="286" r:id="rId10"/>
    <p:sldId id="283" r:id="rId11"/>
    <p:sldId id="293" r:id="rId12"/>
    <p:sldId id="260" r:id="rId13"/>
    <p:sldId id="285" r:id="rId14"/>
    <p:sldId id="265" r:id="rId15"/>
    <p:sldId id="261" r:id="rId16"/>
    <p:sldId id="266" r:id="rId17"/>
    <p:sldId id="267" r:id="rId18"/>
    <p:sldId id="308" r:id="rId19"/>
    <p:sldId id="295" r:id="rId20"/>
    <p:sldId id="272" r:id="rId21"/>
    <p:sldId id="296" r:id="rId22"/>
    <p:sldId id="297" r:id="rId23"/>
    <p:sldId id="301" r:id="rId24"/>
    <p:sldId id="290" r:id="rId25"/>
    <p:sldId id="298" r:id="rId26"/>
    <p:sldId id="277" r:id="rId27"/>
    <p:sldId id="300" r:id="rId28"/>
    <p:sldId id="306" r:id="rId29"/>
    <p:sldId id="307" r:id="rId30"/>
    <p:sldId id="287" r:id="rId31"/>
    <p:sldId id="303" r:id="rId32"/>
    <p:sldId id="29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701FF"/>
    <a:srgbClr val="2600B0"/>
    <a:srgbClr val="2500B0"/>
    <a:srgbClr val="2D00D2"/>
    <a:srgbClr val="0008B0"/>
    <a:srgbClr val="3829FF"/>
    <a:srgbClr val="1B09FF"/>
    <a:srgbClr val="1E0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6433" autoAdjust="0"/>
  </p:normalViewPr>
  <p:slideViewPr>
    <p:cSldViewPr snapToGrid="0" showGuides="1">
      <p:cViewPr varScale="1">
        <p:scale>
          <a:sx n="113" d="100"/>
          <a:sy n="113" d="100"/>
        </p:scale>
        <p:origin x="109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3368B-B0B2-4170-97EA-30FD5E898ECC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94B2D-0C70-454B-94BE-B0613FE34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86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94B2D-0C70-454B-94BE-B0613FE3464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1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94B2D-0C70-454B-94BE-B0613FE3464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315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94B2D-0C70-454B-94BE-B0613FE3464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93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94B2D-0C70-454B-94BE-B0613FE3464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290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94B2D-0C70-454B-94BE-B0613FE3464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647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94B2D-0C70-454B-94BE-B0613FE3464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449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oundRect">
            <a:avLst>
              <a:gd name="adj" fmla="val 7447"/>
            </a:avLst>
          </a:prstGeom>
          <a:solidFill>
            <a:srgbClr val="2500B0"/>
          </a:solidFill>
          <a:ln cap="flat">
            <a:noFill/>
            <a:miter lim="800000"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23772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87067"/>
            <a:ext cx="3166536" cy="270933"/>
          </a:xfrm>
          <a:prstGeom prst="rect">
            <a:avLst/>
          </a:prstGeom>
        </p:spPr>
        <p:txBody>
          <a:bodyPr vert="horz" lIns="91440" tIns="45720" rIns="91440" bIns="18000" rtlCol="0" anchor="b" anchorCtr="0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n-NO" dirty="0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836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6" y="939800"/>
            <a:ext cx="8856134" cy="54864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316383" y="6493933"/>
            <a:ext cx="827617" cy="364067"/>
          </a:xfrm>
        </p:spPr>
        <p:txBody>
          <a:bodyPr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19DAE37-2604-4DF9-BB6C-BBDA820B868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8468" y="0"/>
            <a:ext cx="9152467" cy="702733"/>
          </a:xfrm>
          <a:gradFill>
            <a:gsLst>
              <a:gs pos="100000">
                <a:schemeClr val="accent5">
                  <a:lumMod val="10000"/>
                </a:schemeClr>
              </a:gs>
              <a:gs pos="0">
                <a:srgbClr val="2600B0"/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52000">
            <a:no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1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316383" y="6493933"/>
            <a:ext cx="827617" cy="364067"/>
          </a:xfrm>
        </p:spPr>
        <p:txBody>
          <a:bodyPr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19DAE37-2604-4DF9-BB6C-BBDA820B868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8468" y="0"/>
            <a:ext cx="9152467" cy="702733"/>
          </a:xfrm>
          <a:gradFill>
            <a:gsLst>
              <a:gs pos="100000">
                <a:schemeClr val="accent5">
                  <a:lumMod val="10000"/>
                </a:schemeClr>
              </a:gs>
              <a:gs pos="0">
                <a:srgbClr val="2600B0"/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52000">
            <a:no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" y="6587067"/>
            <a:ext cx="3970867" cy="270933"/>
          </a:xfrm>
          <a:prstGeom prst="rect">
            <a:avLst/>
          </a:prstGeom>
        </p:spPr>
        <p:txBody>
          <a:bodyPr vert="horz" lIns="91440" tIns="45720" rIns="91440" bIns="18000" rtlCol="0" anchor="b" anchorCtr="0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n-NO" dirty="0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6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8468" y="0"/>
            <a:ext cx="9152467" cy="702733"/>
          </a:xfrm>
          <a:gradFill>
            <a:gsLst>
              <a:gs pos="100000">
                <a:schemeClr val="accent5">
                  <a:lumMod val="10000"/>
                </a:schemeClr>
              </a:gs>
              <a:gs pos="0">
                <a:srgbClr val="2600B0"/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52000">
            <a:no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316383" y="6493933"/>
            <a:ext cx="827617" cy="364067"/>
          </a:xfrm>
        </p:spPr>
        <p:txBody>
          <a:bodyPr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19DAE37-2604-4DF9-BB6C-BBDA820B86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154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9A1F-1B65-474D-9797-8D7FF4FB0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72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B9A1F-1B65-474D-9797-8D7FF4FB0D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40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3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n-NO" smtClean="0"/>
              <a:t>Seminar KIV, FAV, ZČU, Plzeň, 24.01.2019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DAE37-2604-4DF9-BB6C-BBDA820B86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9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77" r:id="rId4"/>
    <p:sldLayoutId id="2147483676" r:id="rId5"/>
    <p:sldLayoutId id="2147483672" r:id="rId6"/>
    <p:sldLayoutId id="2147483667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kinetics.nsc.ru/mds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zeoplusplus.org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wmf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8.pn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w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gromacs.org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gif"/><Relationship Id="rId4" Type="http://schemas.openxmlformats.org/officeDocument/2006/relationships/image" Target="../media/image2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9.jpeg"/><Relationship Id="rId4" Type="http://schemas.openxmlformats.org/officeDocument/2006/relationships/image" Target="../media/image7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netics.nsc.ru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kinetics.nsc.ru/mds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7494" y="770725"/>
            <a:ext cx="7181363" cy="229579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Molecular modeling and Voronoi-Delaunay method in chemical physics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673" y="3394715"/>
            <a:ext cx="3429001" cy="531302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Alexej</a:t>
            </a:r>
            <a:r>
              <a:rPr lang="en-US" sz="2800" b="1" dirty="0"/>
              <a:t> </a:t>
            </a:r>
            <a:r>
              <a:rPr lang="en-US" sz="2800" b="1" dirty="0" smtClean="0"/>
              <a:t>Anikejenko</a:t>
            </a:r>
            <a:r>
              <a:rPr lang="en-US" sz="2800" baseline="30000" dirty="0" smtClean="0"/>
              <a:t>1,2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984"/>
          <a:stretch/>
        </p:blipFill>
        <p:spPr>
          <a:xfrm>
            <a:off x="308752" y="4994948"/>
            <a:ext cx="1732619" cy="513210"/>
          </a:xfrm>
          <a:prstGeom prst="rect">
            <a:avLst/>
          </a:prstGeom>
        </p:spPr>
      </p:pic>
      <p:pic>
        <p:nvPicPr>
          <p:cNvPr id="5" name="Picture 8" descr="kinetics_c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0" y="3917790"/>
            <a:ext cx="46834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8441" y="3894108"/>
            <a:ext cx="82208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aseline="30000" dirty="0" smtClean="0"/>
              <a:t>1</a:t>
            </a:r>
            <a:r>
              <a:rPr lang="en-US" sz="2600" dirty="0" smtClean="0"/>
              <a:t>Voevodsky </a:t>
            </a:r>
            <a:r>
              <a:rPr lang="en-US" sz="2600" dirty="0"/>
              <a:t>Institute of Chemical Kinetics and </a:t>
            </a:r>
            <a:r>
              <a:rPr lang="en-US" sz="2600" dirty="0" smtClean="0"/>
              <a:t>Combustion</a:t>
            </a:r>
            <a:endParaRPr lang="en-US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58495" y="4994948"/>
            <a:ext cx="41993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aseline="30000" dirty="0" smtClean="0"/>
              <a:t>2</a:t>
            </a:r>
            <a:r>
              <a:rPr lang="en-US" sz="2600" dirty="0" smtClean="0"/>
              <a:t>Novosibirsk State University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77345" y="5757127"/>
            <a:ext cx="27616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/>
              <a:t>Novosibirsk, Russia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0631" y="4334936"/>
            <a:ext cx="8005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Laboratory of Molecular Dynamics and Structure, </a:t>
            </a:r>
            <a:r>
              <a:rPr lang="en-US" sz="2000" dirty="0">
                <a:hlinkClick r:id="rId5"/>
              </a:rPr>
              <a:t>www.kinetics.nsc.ru/mds</a:t>
            </a:r>
            <a:endParaRPr lang="en-US" sz="2000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3"/>
          </p:nvPr>
        </p:nvSpPr>
        <p:spPr>
          <a:xfrm>
            <a:off x="-1" y="6587067"/>
            <a:ext cx="3750733" cy="270933"/>
          </a:xfrm>
        </p:spPr>
        <p:txBody>
          <a:bodyPr/>
          <a:lstStyle/>
          <a:p>
            <a:r>
              <a:rPr lang="nn-NO" dirty="0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5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ru-RU" dirty="0"/>
              <a:t>Voronoi-Delaunay </a:t>
            </a:r>
            <a:r>
              <a:rPr lang="en-GB" altLang="ru-RU" dirty="0" smtClean="0"/>
              <a:t>method</a:t>
            </a:r>
            <a:endParaRPr lang="en-GB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344159" y="1651012"/>
            <a:ext cx="6979510" cy="4732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Solid state physics</a:t>
            </a:r>
          </a:p>
          <a:p>
            <a:pPr lvl="1"/>
            <a:r>
              <a:rPr lang="en-US" sz="2200" dirty="0"/>
              <a:t>Wigner–Seitz </a:t>
            </a:r>
            <a:r>
              <a:rPr lang="en-US" sz="2200" dirty="0" smtClean="0"/>
              <a:t>cell, Voronoi-</a:t>
            </a:r>
            <a:r>
              <a:rPr lang="en-US" sz="2200" dirty="0" err="1" smtClean="0"/>
              <a:t>Dirichlet</a:t>
            </a:r>
            <a:r>
              <a:rPr lang="en-US" sz="2200" dirty="0" smtClean="0"/>
              <a:t> </a:t>
            </a:r>
            <a:r>
              <a:rPr lang="en-US" sz="2200" dirty="0" err="1" smtClean="0"/>
              <a:t>polyhedra</a:t>
            </a:r>
            <a:r>
              <a:rPr lang="en-US" sz="2200" dirty="0" smtClean="0"/>
              <a:t> in crystal chemistry</a:t>
            </a:r>
            <a:endParaRPr lang="en-US" sz="2200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Porous materials characterization</a:t>
            </a:r>
          </a:p>
          <a:p>
            <a:pPr lvl="1"/>
            <a:r>
              <a:rPr lang="en-US" sz="2200" dirty="0" smtClean="0">
                <a:hlinkClick r:id="rId2"/>
              </a:rPr>
              <a:t>Zeolites</a:t>
            </a:r>
            <a:r>
              <a:rPr lang="en-US" sz="2200" dirty="0" smtClean="0"/>
              <a:t>, MOFs, </a:t>
            </a:r>
            <a:r>
              <a:rPr lang="en-US" sz="2200" dirty="0" err="1"/>
              <a:t>s</a:t>
            </a:r>
            <a:r>
              <a:rPr lang="en-US" sz="2200" dirty="0" err="1" smtClean="0"/>
              <a:t>oots</a:t>
            </a:r>
            <a:endParaRPr lang="en-US" sz="2200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Structure </a:t>
            </a:r>
            <a:r>
              <a:rPr lang="en-US" dirty="0"/>
              <a:t>of liquids and </a:t>
            </a:r>
            <a:r>
              <a:rPr lang="en-US" dirty="0" smtClean="0"/>
              <a:t>glasses</a:t>
            </a:r>
          </a:p>
          <a:p>
            <a:pPr lvl="1"/>
            <a:r>
              <a:rPr lang="en-US" sz="2200" dirty="0" smtClean="0"/>
              <a:t>After work of J. Bernal “A </a:t>
            </a:r>
            <a:r>
              <a:rPr lang="en-US" sz="2200" dirty="0"/>
              <a:t>geometrical approach to the structure of </a:t>
            </a:r>
            <a:r>
              <a:rPr lang="en-US" sz="2200" dirty="0" smtClean="0"/>
              <a:t>liquids” </a:t>
            </a:r>
            <a:r>
              <a:rPr lang="en-US" sz="2200" dirty="0"/>
              <a:t>// </a:t>
            </a:r>
            <a:r>
              <a:rPr lang="en-US" sz="2200" i="1" dirty="0"/>
              <a:t>Nature</a:t>
            </a:r>
            <a:r>
              <a:rPr lang="en-US" sz="2200" dirty="0"/>
              <a:t>. 1959. 183 (4655). </a:t>
            </a:r>
            <a:r>
              <a:rPr lang="en-US" sz="2200" dirty="0" smtClean="0"/>
              <a:t>P. </a:t>
            </a:r>
            <a:r>
              <a:rPr lang="en-US" sz="2200" dirty="0"/>
              <a:t>141-147.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11630" r="19333" b="3334"/>
          <a:stretch/>
        </p:blipFill>
        <p:spPr>
          <a:xfrm>
            <a:off x="7436525" y="4665140"/>
            <a:ext cx="1496010" cy="14505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097" y="3073402"/>
            <a:ext cx="1340242" cy="130386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89392" y="898325"/>
            <a:ext cx="8645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Many applications in physics, chemistry, material science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92822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ru-RU" dirty="0" smtClean="0"/>
              <a:t>Voronoi-Delaunay method - generalizations</a:t>
            </a:r>
            <a:endParaRPr lang="en-GB" altLang="ru-RU" dirty="0"/>
          </a:p>
        </p:txBody>
      </p:sp>
      <p:sp>
        <p:nvSpPr>
          <p:cNvPr id="245" name="Номер слайда 2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1601807" y="5702604"/>
            <a:ext cx="5679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+ tessellations in periodic geometries</a:t>
            </a:r>
            <a:endParaRPr lang="en-US" sz="28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1161489" y="4511731"/>
            <a:ext cx="2736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power diagram 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747682" y="4511731"/>
            <a:ext cx="37930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additively-weighted VD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64091" y="1484377"/>
            <a:ext cx="3232149" cy="2777176"/>
            <a:chOff x="564091" y="1399708"/>
            <a:chExt cx="3232149" cy="2777176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3"/>
            <a:srcRect l="36077"/>
            <a:stretch/>
          </p:blipFill>
          <p:spPr>
            <a:xfrm>
              <a:off x="564091" y="1399708"/>
              <a:ext cx="3232149" cy="2777176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694267" y="1642534"/>
              <a:ext cx="304800" cy="35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949597" y="1597047"/>
            <a:ext cx="3004998" cy="2551837"/>
            <a:chOff x="4949597" y="1512378"/>
            <a:chExt cx="3004998" cy="2551837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9597" y="1512378"/>
              <a:ext cx="3004998" cy="2551837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4949597" y="1642534"/>
              <a:ext cx="304800" cy="35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20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ru-RU" dirty="0"/>
              <a:t>Voronoi-Delaunay method </a:t>
            </a:r>
            <a:r>
              <a:rPr lang="en-US" dirty="0" smtClean="0"/>
              <a:t>in molecular biology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99838" y="1846214"/>
            <a:ext cx="3791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2. Cavities, channels, tunnels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161645" y="3534701"/>
            <a:ext cx="3187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en-GB" sz="2400" dirty="0" smtClean="0"/>
              <a:t>3. Volumetric properties in solutions</a:t>
            </a:r>
            <a:endParaRPr lang="ru-RU" sz="2400" dirty="0"/>
          </a:p>
        </p:txBody>
      </p:sp>
      <p:grpSp>
        <p:nvGrpSpPr>
          <p:cNvPr id="9" name="Group 20"/>
          <p:cNvGrpSpPr>
            <a:grpSpLocks noChangeAspect="1"/>
          </p:cNvGrpSpPr>
          <p:nvPr/>
        </p:nvGrpSpPr>
        <p:grpSpPr bwMode="auto">
          <a:xfrm>
            <a:off x="1433404" y="4279016"/>
            <a:ext cx="2880320" cy="1997839"/>
            <a:chOff x="1338" y="845"/>
            <a:chExt cx="3002" cy="221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205"/>
              <a:ext cx="774" cy="7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4"/>
            <p:cNvSpPr>
              <a:spLocks noChangeAspect="1" noChangeArrowheads="1"/>
            </p:cNvSpPr>
            <p:nvPr/>
          </p:nvSpPr>
          <p:spPr bwMode="auto">
            <a:xfrm>
              <a:off x="1338" y="2108"/>
              <a:ext cx="1150" cy="940"/>
            </a:xfrm>
            <a:prstGeom prst="rect">
              <a:avLst/>
            </a:prstGeom>
            <a:blipFill dpi="0" rotWithShape="0">
              <a:blip r:embed="rId3">
                <a:alphaModFix amt="79000"/>
              </a:blip>
              <a:srcRect/>
              <a:tile tx="0" ty="0" sx="100000" sy="100000" flip="none" algn="tl"/>
            </a:blipFill>
            <a:ln w="9398">
              <a:solidFill>
                <a:srgbClr val="0084D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2" name="AutoShape 5"/>
            <p:cNvSpPr>
              <a:spLocks noChangeAspect="1" noChangeArrowheads="1"/>
            </p:cNvSpPr>
            <p:nvPr/>
          </p:nvSpPr>
          <p:spPr bwMode="auto">
            <a:xfrm rot="5400000">
              <a:off x="2794" y="2383"/>
              <a:ext cx="135" cy="507"/>
            </a:xfrm>
            <a:prstGeom prst="upArrow">
              <a:avLst>
                <a:gd name="adj1" fmla="val 50000"/>
                <a:gd name="adj2" fmla="val 9388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" name="Rectangle 7"/>
            <p:cNvSpPr>
              <a:spLocks noChangeAspect="1" noChangeArrowheads="1"/>
            </p:cNvSpPr>
            <p:nvPr/>
          </p:nvSpPr>
          <p:spPr bwMode="auto">
            <a:xfrm>
              <a:off x="3192" y="2024"/>
              <a:ext cx="1148" cy="1031"/>
            </a:xfrm>
            <a:prstGeom prst="rect">
              <a:avLst/>
            </a:prstGeom>
            <a:blipFill dpi="0" rotWithShape="0">
              <a:blip r:embed="rId3">
                <a:alphaModFix amt="40000"/>
              </a:blip>
              <a:srcRect/>
              <a:tile tx="0" ty="0" sx="100000" sy="100000" flip="none" algn="tl"/>
            </a:blipFill>
            <a:ln w="9398">
              <a:solidFill>
                <a:srgbClr val="0084D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4" name="Rectangle 8"/>
            <p:cNvSpPr>
              <a:spLocks noChangeAspect="1" noChangeArrowheads="1"/>
            </p:cNvSpPr>
            <p:nvPr/>
          </p:nvSpPr>
          <p:spPr bwMode="auto">
            <a:xfrm>
              <a:off x="3184" y="1937"/>
              <a:ext cx="1148" cy="18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360">
              <a:solidFill>
                <a:srgbClr val="0084D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" y="1933"/>
              <a:ext cx="114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84D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AutoShape 10"/>
            <p:cNvSpPr>
              <a:spLocks noChangeAspect="1" noChangeArrowheads="1"/>
            </p:cNvSpPr>
            <p:nvPr/>
          </p:nvSpPr>
          <p:spPr bwMode="auto">
            <a:xfrm rot="10800000">
              <a:off x="1884" y="1693"/>
              <a:ext cx="69" cy="374"/>
            </a:xfrm>
            <a:prstGeom prst="upArrow">
              <a:avLst>
                <a:gd name="adj1" fmla="val 50000"/>
                <a:gd name="adj2" fmla="val 13550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17" name="Group 11"/>
            <p:cNvGrpSpPr>
              <a:grpSpLocks noChangeAspect="1"/>
            </p:cNvGrpSpPr>
            <p:nvPr/>
          </p:nvGrpSpPr>
          <p:grpSpPr bwMode="auto">
            <a:xfrm>
              <a:off x="1338" y="1637"/>
              <a:ext cx="1146" cy="1406"/>
              <a:chOff x="4082" y="922"/>
              <a:chExt cx="554" cy="519"/>
            </a:xfrm>
          </p:grpSpPr>
          <p:sp>
            <p:nvSpPr>
              <p:cNvPr id="22" name="Line 12"/>
              <p:cNvSpPr>
                <a:spLocks noChangeAspect="1" noChangeShapeType="1"/>
              </p:cNvSpPr>
              <p:nvPr/>
            </p:nvSpPr>
            <p:spPr bwMode="auto">
              <a:xfrm>
                <a:off x="4082" y="922"/>
                <a:ext cx="1" cy="520"/>
              </a:xfrm>
              <a:prstGeom prst="line">
                <a:avLst/>
              </a:prstGeom>
              <a:noFill/>
              <a:ln w="9525">
                <a:solidFill>
                  <a:srgbClr val="0084D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Line 13"/>
              <p:cNvSpPr>
                <a:spLocks noChangeAspect="1" noChangeShapeType="1"/>
              </p:cNvSpPr>
              <p:nvPr/>
            </p:nvSpPr>
            <p:spPr bwMode="auto">
              <a:xfrm>
                <a:off x="4637" y="922"/>
                <a:ext cx="1" cy="520"/>
              </a:xfrm>
              <a:prstGeom prst="line">
                <a:avLst/>
              </a:prstGeom>
              <a:noFill/>
              <a:ln w="9525">
                <a:solidFill>
                  <a:srgbClr val="0084D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8" name="Group 14"/>
            <p:cNvGrpSpPr>
              <a:grpSpLocks noChangeAspect="1"/>
            </p:cNvGrpSpPr>
            <p:nvPr/>
          </p:nvGrpSpPr>
          <p:grpSpPr bwMode="auto">
            <a:xfrm>
              <a:off x="3184" y="1658"/>
              <a:ext cx="1146" cy="1406"/>
              <a:chOff x="4974" y="930"/>
              <a:chExt cx="554" cy="519"/>
            </a:xfrm>
          </p:grpSpPr>
          <p:sp>
            <p:nvSpPr>
              <p:cNvPr id="20" name="Line 15"/>
              <p:cNvSpPr>
                <a:spLocks noChangeAspect="1" noChangeShapeType="1"/>
              </p:cNvSpPr>
              <p:nvPr/>
            </p:nvSpPr>
            <p:spPr bwMode="auto">
              <a:xfrm>
                <a:off x="4974" y="930"/>
                <a:ext cx="1" cy="520"/>
              </a:xfrm>
              <a:prstGeom prst="line">
                <a:avLst/>
              </a:prstGeom>
              <a:noFill/>
              <a:ln w="9525">
                <a:solidFill>
                  <a:srgbClr val="0084D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Line 16"/>
              <p:cNvSpPr>
                <a:spLocks noChangeAspect="1" noChangeShapeType="1"/>
              </p:cNvSpPr>
              <p:nvPr/>
            </p:nvSpPr>
            <p:spPr bwMode="auto">
              <a:xfrm>
                <a:off x="5529" y="930"/>
                <a:ext cx="1" cy="520"/>
              </a:xfrm>
              <a:prstGeom prst="line">
                <a:avLst/>
              </a:prstGeom>
              <a:noFill/>
              <a:ln w="9525">
                <a:solidFill>
                  <a:srgbClr val="0084D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845"/>
              <a:ext cx="774" cy="7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4" descr="a1_8_05_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36" y="2638677"/>
            <a:ext cx="1456550" cy="135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d1_8_05_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59" y="2639925"/>
            <a:ext cx="1377891" cy="127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1816267"/>
            <a:ext cx="1914231" cy="1274488"/>
          </a:xfrm>
          <a:prstGeom prst="rect">
            <a:avLst/>
          </a:prstGeom>
        </p:spPr>
      </p:pic>
      <p:pic>
        <p:nvPicPr>
          <p:cNvPr id="27" name="Shape 94"/>
          <p:cNvPicPr preferRelativeResize="0"/>
          <p:nvPr/>
        </p:nvPicPr>
        <p:blipFill rotWithShape="1">
          <a:blip r:embed="rId9">
            <a:alphaModFix/>
          </a:blip>
          <a:srcRect r="6646"/>
          <a:stretch/>
        </p:blipFill>
        <p:spPr>
          <a:xfrm>
            <a:off x="6256130" y="4181885"/>
            <a:ext cx="1915674" cy="12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706138" y="912343"/>
            <a:ext cx="3187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en-GB" sz="2400" dirty="0" smtClean="0"/>
              <a:t>1. </a:t>
            </a:r>
            <a:r>
              <a:rPr lang="en-GB" sz="2400" dirty="0"/>
              <a:t>Volume and surface of macromolecules</a:t>
            </a:r>
            <a:endParaRPr lang="ru-RU" sz="24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86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disordered sphere packings</a:t>
            </a:r>
            <a:endParaRPr lang="ru-RU" dirty="0"/>
          </a:p>
        </p:txBody>
      </p:sp>
      <p:grpSp>
        <p:nvGrpSpPr>
          <p:cNvPr id="70" name="Group 30"/>
          <p:cNvGrpSpPr>
            <a:grpSpLocks/>
          </p:cNvGrpSpPr>
          <p:nvPr/>
        </p:nvGrpSpPr>
        <p:grpSpPr bwMode="auto">
          <a:xfrm>
            <a:off x="296333" y="4037405"/>
            <a:ext cx="8191500" cy="598487"/>
            <a:chOff x="204" y="2661"/>
            <a:chExt cx="5160" cy="377"/>
          </a:xfrm>
        </p:grpSpPr>
        <p:sp>
          <p:nvSpPr>
            <p:cNvPr id="71" name="Text Box 5"/>
            <p:cNvSpPr txBox="1">
              <a:spLocks noChangeArrowheads="1"/>
            </p:cNvSpPr>
            <p:nvPr/>
          </p:nvSpPr>
          <p:spPr bwMode="auto">
            <a:xfrm>
              <a:off x="668" y="2786"/>
              <a:ext cx="3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ru-RU" sz="2000" b="1" dirty="0">
                  <a:latin typeface="Times New Roman" panose="02020603050405020304" pitchFamily="18" charset="0"/>
                </a:rPr>
                <a:t>0.55</a:t>
              </a:r>
              <a:endParaRPr lang="ru-RU" altLang="ru-RU" sz="20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72" name="Line 9"/>
            <p:cNvSpPr>
              <a:spLocks noChangeShapeType="1"/>
            </p:cNvSpPr>
            <p:nvPr/>
          </p:nvSpPr>
          <p:spPr bwMode="auto">
            <a:xfrm>
              <a:off x="204" y="2726"/>
              <a:ext cx="51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Line 10"/>
            <p:cNvSpPr>
              <a:spLocks noChangeShapeType="1"/>
            </p:cNvSpPr>
            <p:nvPr/>
          </p:nvSpPr>
          <p:spPr bwMode="auto">
            <a:xfrm>
              <a:off x="846" y="2661"/>
              <a:ext cx="0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Line 11"/>
            <p:cNvSpPr>
              <a:spLocks noChangeShapeType="1"/>
            </p:cNvSpPr>
            <p:nvPr/>
          </p:nvSpPr>
          <p:spPr bwMode="auto">
            <a:xfrm>
              <a:off x="1322" y="2682"/>
              <a:ext cx="0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Line 12"/>
            <p:cNvSpPr>
              <a:spLocks noChangeShapeType="1"/>
            </p:cNvSpPr>
            <p:nvPr/>
          </p:nvSpPr>
          <p:spPr bwMode="auto">
            <a:xfrm>
              <a:off x="1797" y="2661"/>
              <a:ext cx="0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Line 13"/>
            <p:cNvSpPr>
              <a:spLocks noChangeShapeType="1"/>
            </p:cNvSpPr>
            <p:nvPr/>
          </p:nvSpPr>
          <p:spPr bwMode="auto">
            <a:xfrm>
              <a:off x="2748" y="2661"/>
              <a:ext cx="0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7" name="Line 14"/>
            <p:cNvSpPr>
              <a:spLocks noChangeShapeType="1"/>
            </p:cNvSpPr>
            <p:nvPr/>
          </p:nvSpPr>
          <p:spPr bwMode="auto">
            <a:xfrm>
              <a:off x="2273" y="2682"/>
              <a:ext cx="0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Line 15"/>
            <p:cNvSpPr>
              <a:spLocks noChangeShapeType="1"/>
            </p:cNvSpPr>
            <p:nvPr/>
          </p:nvSpPr>
          <p:spPr bwMode="auto">
            <a:xfrm>
              <a:off x="3700" y="2661"/>
              <a:ext cx="0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9" name="Line 16"/>
            <p:cNvSpPr>
              <a:spLocks noChangeShapeType="1"/>
            </p:cNvSpPr>
            <p:nvPr/>
          </p:nvSpPr>
          <p:spPr bwMode="auto">
            <a:xfrm>
              <a:off x="2273" y="2682"/>
              <a:ext cx="0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0" name="Line 17"/>
            <p:cNvSpPr>
              <a:spLocks noChangeShapeType="1"/>
            </p:cNvSpPr>
            <p:nvPr/>
          </p:nvSpPr>
          <p:spPr bwMode="auto">
            <a:xfrm>
              <a:off x="3700" y="2661"/>
              <a:ext cx="0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" name="Line 18"/>
            <p:cNvSpPr>
              <a:spLocks noChangeShapeType="1"/>
            </p:cNvSpPr>
            <p:nvPr/>
          </p:nvSpPr>
          <p:spPr bwMode="auto">
            <a:xfrm>
              <a:off x="3224" y="2682"/>
              <a:ext cx="0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Line 19"/>
            <p:cNvSpPr>
              <a:spLocks noChangeShapeType="1"/>
            </p:cNvSpPr>
            <p:nvPr/>
          </p:nvSpPr>
          <p:spPr bwMode="auto">
            <a:xfrm>
              <a:off x="4651" y="2661"/>
              <a:ext cx="0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" name="Line 20"/>
            <p:cNvSpPr>
              <a:spLocks noChangeShapeType="1"/>
            </p:cNvSpPr>
            <p:nvPr/>
          </p:nvSpPr>
          <p:spPr bwMode="auto">
            <a:xfrm>
              <a:off x="4175" y="2682"/>
              <a:ext cx="0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4" name="Text Box 22"/>
            <p:cNvSpPr txBox="1">
              <a:spLocks noChangeArrowheads="1"/>
            </p:cNvSpPr>
            <p:nvPr/>
          </p:nvSpPr>
          <p:spPr bwMode="auto">
            <a:xfrm>
              <a:off x="1625" y="2786"/>
              <a:ext cx="3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ru-RU" sz="2000" b="1">
                  <a:latin typeface="Times New Roman" panose="02020603050405020304" pitchFamily="18" charset="0"/>
                </a:rPr>
                <a:t>0.60</a:t>
              </a:r>
              <a:endParaRPr lang="ru-RU" altLang="ru-RU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85" name="Text Box 23"/>
            <p:cNvSpPr txBox="1">
              <a:spLocks noChangeArrowheads="1"/>
            </p:cNvSpPr>
            <p:nvPr/>
          </p:nvSpPr>
          <p:spPr bwMode="auto">
            <a:xfrm>
              <a:off x="2581" y="2786"/>
              <a:ext cx="3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ru-RU" sz="2000" b="1">
                  <a:latin typeface="Times New Roman" panose="02020603050405020304" pitchFamily="18" charset="0"/>
                </a:rPr>
                <a:t>0.65</a:t>
              </a:r>
              <a:endParaRPr lang="ru-RU" altLang="ru-RU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86" name="Text Box 24"/>
            <p:cNvSpPr txBox="1">
              <a:spLocks noChangeArrowheads="1"/>
            </p:cNvSpPr>
            <p:nvPr/>
          </p:nvSpPr>
          <p:spPr bwMode="auto">
            <a:xfrm>
              <a:off x="3529" y="2786"/>
              <a:ext cx="3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ru-RU" sz="2000" b="1">
                  <a:latin typeface="Times New Roman" panose="02020603050405020304" pitchFamily="18" charset="0"/>
                </a:rPr>
                <a:t>0.70</a:t>
              </a:r>
              <a:endParaRPr lang="ru-RU" altLang="ru-RU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87" name="Text Box 25"/>
            <p:cNvSpPr txBox="1">
              <a:spLocks noChangeArrowheads="1"/>
            </p:cNvSpPr>
            <p:nvPr/>
          </p:nvSpPr>
          <p:spPr bwMode="auto">
            <a:xfrm>
              <a:off x="4477" y="2786"/>
              <a:ext cx="39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ru-RU" sz="2000" b="1">
                  <a:latin typeface="Times New Roman" panose="02020603050405020304" pitchFamily="18" charset="0"/>
                </a:rPr>
                <a:t>0.75</a:t>
              </a:r>
              <a:endParaRPr lang="ru-RU" altLang="ru-RU" sz="20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88" name="Text Box 26"/>
          <p:cNvSpPr txBox="1">
            <a:spLocks noChangeArrowheads="1"/>
          </p:cNvSpPr>
          <p:nvPr/>
        </p:nvSpPr>
        <p:spPr bwMode="auto">
          <a:xfrm>
            <a:off x="2535501" y="3152952"/>
            <a:ext cx="34758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ru-RU" sz="2400" b="1" i="1" dirty="0" smtClean="0">
                <a:latin typeface="+mj-lt"/>
              </a:rPr>
              <a:t>Bernal’s density</a:t>
            </a:r>
            <a:r>
              <a:rPr lang="en-US" altLang="ru-RU" sz="2400" dirty="0" smtClean="0">
                <a:latin typeface="+mj-lt"/>
              </a:rPr>
              <a:t> </a:t>
            </a:r>
            <a:r>
              <a:rPr lang="en-US" altLang="ru-RU" sz="2400" b="1" i="1" dirty="0">
                <a:latin typeface="+mj-lt"/>
              </a:rPr>
              <a:t>≈</a:t>
            </a:r>
            <a:r>
              <a:rPr lang="en-US" altLang="ru-RU" sz="2400" b="1" i="1" dirty="0" smtClean="0">
                <a:latin typeface="+mj-lt"/>
              </a:rPr>
              <a:t>0.64 ?</a:t>
            </a:r>
            <a:endParaRPr lang="ru-RU" altLang="ru-RU" sz="2400" b="1" i="1" dirty="0">
              <a:latin typeface="+mj-lt"/>
            </a:endParaRPr>
          </a:p>
        </p:txBody>
      </p:sp>
      <p:sp>
        <p:nvSpPr>
          <p:cNvPr id="90" name="Line 32"/>
          <p:cNvSpPr>
            <a:spLocks noChangeShapeType="1"/>
          </p:cNvSpPr>
          <p:nvPr/>
        </p:nvSpPr>
        <p:spPr bwMode="auto">
          <a:xfrm>
            <a:off x="7057496" y="4199330"/>
            <a:ext cx="0" cy="8778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" name="Line 33"/>
          <p:cNvSpPr>
            <a:spLocks noChangeShapeType="1"/>
          </p:cNvSpPr>
          <p:nvPr/>
        </p:nvSpPr>
        <p:spPr bwMode="auto">
          <a:xfrm>
            <a:off x="4038071" y="4199330"/>
            <a:ext cx="0" cy="8778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" name="Text Box 35"/>
          <p:cNvSpPr txBox="1">
            <a:spLocks noChangeArrowheads="1"/>
          </p:cNvSpPr>
          <p:nvPr/>
        </p:nvSpPr>
        <p:spPr bwMode="auto">
          <a:xfrm>
            <a:off x="1143358" y="4684499"/>
            <a:ext cx="26661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 dirty="0" smtClean="0">
                <a:solidFill>
                  <a:srgbClr val="0000FF"/>
                </a:solidFill>
              </a:rPr>
              <a:t>Disordered, glass-like</a:t>
            </a:r>
            <a:endParaRPr lang="ru-RU" altLang="ru-RU" sz="2000" dirty="0">
              <a:solidFill>
                <a:srgbClr val="0000FF"/>
              </a:solidFill>
            </a:endParaRPr>
          </a:p>
        </p:txBody>
      </p:sp>
      <p:sp>
        <p:nvSpPr>
          <p:cNvPr id="93" name="Text Box 36"/>
          <p:cNvSpPr txBox="1">
            <a:spLocks noChangeArrowheads="1"/>
          </p:cNvSpPr>
          <p:nvPr/>
        </p:nvSpPr>
        <p:spPr bwMode="auto">
          <a:xfrm>
            <a:off x="4416525" y="4684499"/>
            <a:ext cx="23102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2000" dirty="0" smtClean="0">
                <a:solidFill>
                  <a:srgbClr val="0000FF"/>
                </a:solidFill>
              </a:rPr>
              <a:t>Partially crystalline</a:t>
            </a:r>
            <a:endParaRPr lang="ru-RU" altLang="ru-RU" sz="2000" dirty="0">
              <a:solidFill>
                <a:srgbClr val="0000FF"/>
              </a:solidFill>
            </a:endParaRPr>
          </a:p>
        </p:txBody>
      </p:sp>
      <p:sp>
        <p:nvSpPr>
          <p:cNvPr id="94" name="Text Box 38"/>
          <p:cNvSpPr txBox="1">
            <a:spLocks noChangeArrowheads="1"/>
          </p:cNvSpPr>
          <p:nvPr/>
        </p:nvSpPr>
        <p:spPr bwMode="auto">
          <a:xfrm>
            <a:off x="2756939" y="5220087"/>
            <a:ext cx="26488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r>
              <a:rPr lang="en-US" altLang="ru-RU" sz="2200" b="1" i="1" dirty="0" smtClean="0"/>
              <a:t>Random Close Packing</a:t>
            </a:r>
            <a:endParaRPr lang="ru-RU" altLang="ru-RU" sz="2200" b="1" i="1" dirty="0"/>
          </a:p>
        </p:txBody>
      </p:sp>
      <p:sp>
        <p:nvSpPr>
          <p:cNvPr id="95" name="Text Box 39"/>
          <p:cNvSpPr txBox="1">
            <a:spLocks noChangeArrowheads="1"/>
          </p:cNvSpPr>
          <p:nvPr/>
        </p:nvSpPr>
        <p:spPr bwMode="auto">
          <a:xfrm>
            <a:off x="5929312" y="5220087"/>
            <a:ext cx="28532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en-US" altLang="ru-RU" sz="2200" dirty="0" smtClean="0"/>
              <a:t>The densest crystals (</a:t>
            </a:r>
            <a:r>
              <a:rPr lang="en-US" altLang="ru-RU" sz="2200" dirty="0" err="1" smtClean="0"/>
              <a:t>fcc</a:t>
            </a:r>
            <a:r>
              <a:rPr lang="en-US" altLang="ru-RU" sz="2200" dirty="0" smtClean="0"/>
              <a:t>,</a:t>
            </a:r>
            <a:r>
              <a:rPr lang="ru-RU" altLang="ru-RU" sz="2200" dirty="0" smtClean="0"/>
              <a:t> </a:t>
            </a:r>
            <a:r>
              <a:rPr lang="en-US" altLang="ru-RU" sz="2200" dirty="0" smtClean="0"/>
              <a:t>hcp) </a:t>
            </a:r>
            <a:r>
              <a:rPr lang="el-GR" altLang="ru-RU" sz="2200" i="1" dirty="0"/>
              <a:t>η</a:t>
            </a:r>
            <a:r>
              <a:rPr lang="en-US" altLang="ru-RU" sz="2200" i="1" dirty="0"/>
              <a:t> ≈</a:t>
            </a:r>
            <a:r>
              <a:rPr lang="ru-RU" altLang="ru-RU" sz="2200" i="1" dirty="0"/>
              <a:t> 0.74…</a:t>
            </a:r>
            <a:endParaRPr lang="ru-RU" altLang="ru-RU" sz="2200" dirty="0"/>
          </a:p>
        </p:txBody>
      </p:sp>
      <p:sp>
        <p:nvSpPr>
          <p:cNvPr id="96" name="Line 14"/>
          <p:cNvSpPr>
            <a:spLocks noChangeShapeType="1"/>
          </p:cNvSpPr>
          <p:nvPr/>
        </p:nvSpPr>
        <p:spPr bwMode="auto">
          <a:xfrm flipV="1">
            <a:off x="497946" y="4091380"/>
            <a:ext cx="592772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97" name="Группа 46"/>
          <p:cNvGrpSpPr>
            <a:grpSpLocks/>
          </p:cNvGrpSpPr>
          <p:nvPr/>
        </p:nvGrpSpPr>
        <p:grpSpPr bwMode="auto">
          <a:xfrm>
            <a:off x="379514" y="958389"/>
            <a:ext cx="7058025" cy="1960562"/>
            <a:chOff x="1236356" y="1889954"/>
            <a:chExt cx="6143956" cy="1707482"/>
          </a:xfrm>
        </p:grpSpPr>
        <p:pic>
          <p:nvPicPr>
            <p:cNvPr id="98" name="Picture 28" descr="mode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6" r="10925"/>
            <a:stretch>
              <a:fillRect/>
            </a:stretch>
          </p:blipFill>
          <p:spPr bwMode="auto">
            <a:xfrm>
              <a:off x="1236356" y="1899694"/>
              <a:ext cx="1735658" cy="1665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30" descr="mod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229" y="1889954"/>
              <a:ext cx="2244083" cy="168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Text Box 34"/>
            <p:cNvSpPr txBox="1">
              <a:spLocks noChangeArrowheads="1"/>
            </p:cNvSpPr>
            <p:nvPr/>
          </p:nvSpPr>
          <p:spPr bwMode="auto">
            <a:xfrm>
              <a:off x="2927537" y="2545504"/>
              <a:ext cx="506477" cy="44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ru-RU" dirty="0"/>
                <a:t>…</a:t>
              </a:r>
              <a:endParaRPr lang="ru-RU" altLang="ru-RU" dirty="0"/>
            </a:p>
          </p:txBody>
        </p:sp>
        <p:sp>
          <p:nvSpPr>
            <p:cNvPr id="101" name="Text Box 36"/>
            <p:cNvSpPr txBox="1">
              <a:spLocks noChangeArrowheads="1"/>
            </p:cNvSpPr>
            <p:nvPr/>
          </p:nvSpPr>
          <p:spPr bwMode="auto">
            <a:xfrm>
              <a:off x="5038476" y="2545505"/>
              <a:ext cx="506477" cy="44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ru-RU"/>
                <a:t>…</a:t>
              </a:r>
              <a:endParaRPr lang="ru-RU" altLang="ru-RU"/>
            </a:p>
          </p:txBody>
        </p:sp>
        <p:pic>
          <p:nvPicPr>
            <p:cNvPr id="102" name="Picture 60" descr="mode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315" y="1912636"/>
              <a:ext cx="2246400" cy="16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7230531" y="3088125"/>
                <a:ext cx="1896535" cy="855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𝑠𝑝𝑒𝑟𝑒𝑠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31" y="3088125"/>
                <a:ext cx="1896535" cy="8556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3402" y="6194955"/>
            <a:ext cx="8486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Anikeenko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V. &amp; Medvedev, N. N. Structural characteristics of close packings of hard spheres. Critical densities.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Structural Chemistry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774–781 (2007).</a:t>
            </a:r>
            <a:endParaRPr lang="en-US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943509" y="3614617"/>
            <a:ext cx="189123" cy="329127"/>
          </a:xfrm>
          <a:prstGeom prst="downArrow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45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disordered sphere packings</a:t>
            </a:r>
            <a:endParaRPr lang="ru-RU" dirty="0"/>
          </a:p>
        </p:txBody>
      </p:sp>
      <p:pic>
        <p:nvPicPr>
          <p:cNvPr id="5" name="Picture 39" descr="wh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166" y="1844973"/>
            <a:ext cx="3451255" cy="387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5515192" y="5951853"/>
            <a:ext cx="35213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Aste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et al. </a:t>
            </a:r>
            <a:r>
              <a:rPr lang="pt-BR" alt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pt-BR" alt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Rev. E</a:t>
            </a:r>
            <a:r>
              <a:rPr lang="pt-BR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71, </a:t>
            </a:r>
            <a:r>
              <a:rPr lang="pt-BR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061302 (2005)</a:t>
            </a:r>
            <a:endParaRPr lang="ru-RU" alt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2193" y="931790"/>
            <a:ext cx="4513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400" i="1" dirty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</a:t>
            </a:r>
            <a:r>
              <a:rPr lang="en-US" altLang="ru-RU" sz="2400" i="1" dirty="0" smtClean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US" altLang="ru-RU" sz="2400" i="1" dirty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packings with different degree of ordering</a:t>
            </a:r>
            <a:endParaRPr lang="ru-RU" altLang="ru-RU" sz="2400" i="1" dirty="0">
              <a:solidFill>
                <a:schemeClr val="accent1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82886" y="931790"/>
            <a:ext cx="3392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ru-RU" sz="2400" i="1" dirty="0" smtClean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packings</a:t>
            </a:r>
            <a:endParaRPr lang="ru-RU" altLang="ru-RU" sz="2400" i="1" dirty="0">
              <a:solidFill>
                <a:schemeClr val="accent1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BBE0E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8" y="1979810"/>
            <a:ext cx="2237234" cy="20398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BE0E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90" y="2014986"/>
            <a:ext cx="2115032" cy="192702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BBE0E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24" y="4004131"/>
            <a:ext cx="2072731" cy="1865928"/>
          </a:xfrm>
          <a:prstGeom prst="rect">
            <a:avLst/>
          </a:prstGeom>
        </p:spPr>
      </p:pic>
      <p:sp>
        <p:nvSpPr>
          <p:cNvPr id="28" name="Text Box 40"/>
          <p:cNvSpPr txBox="1">
            <a:spLocks noChangeArrowheads="1"/>
          </p:cNvSpPr>
          <p:nvPr/>
        </p:nvSpPr>
        <p:spPr bwMode="auto">
          <a:xfrm>
            <a:off x="583442" y="5951853"/>
            <a:ext cx="44687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dirty="0" smtClean="0">
                <a:cs typeface="Arial" panose="020B0604020202020204" pitchFamily="34" charset="0"/>
              </a:rPr>
              <a:t>212 models with 10’000 spheres in each</a:t>
            </a:r>
            <a:endParaRPr lang="ru-RU" altLang="ru-RU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0747" y="6288795"/>
            <a:ext cx="42433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Lochmann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et. al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Eur. Phys. J. B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67–76 (2006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6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Sphere packings: Delaunay simplexes</a:t>
            </a:r>
            <a:endParaRPr lang="ru-RU" dirty="0"/>
          </a:p>
        </p:txBody>
      </p:sp>
      <p:pic>
        <p:nvPicPr>
          <p:cNvPr id="5" name="Picture 49" descr="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r="15071"/>
          <a:stretch>
            <a:fillRect/>
          </a:stretch>
        </p:blipFill>
        <p:spPr bwMode="auto">
          <a:xfrm>
            <a:off x="173727" y="1982244"/>
            <a:ext cx="24495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0" descr="delaun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6" t="8563" r="23242" b="8092"/>
          <a:stretch>
            <a:fillRect/>
          </a:stretch>
        </p:blipFill>
        <p:spPr bwMode="auto">
          <a:xfrm>
            <a:off x="3266177" y="1982244"/>
            <a:ext cx="234950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677214" y="3106194"/>
            <a:ext cx="490538" cy="307975"/>
          </a:xfrm>
          <a:prstGeom prst="rightArrow">
            <a:avLst>
              <a:gd name="adj1" fmla="val 50000"/>
              <a:gd name="adj2" fmla="val 50151"/>
            </a:avLst>
          </a:prstGeom>
          <a:gradFill rotWithShape="1">
            <a:gsLst>
              <a:gs pos="0">
                <a:srgbClr val="FFFF99"/>
              </a:gs>
              <a:gs pos="100000">
                <a:schemeClr val="fol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9" name="Picture 3" descr="tetra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3" t="24126" r="31323" b="29355"/>
          <a:stretch>
            <a:fillRect/>
          </a:stretch>
        </p:blipFill>
        <p:spPr bwMode="auto">
          <a:xfrm>
            <a:off x="6487636" y="1799104"/>
            <a:ext cx="10429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qoct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6" t="17259" r="25087" b="19275"/>
          <a:stretch>
            <a:fillRect/>
          </a:stretch>
        </p:blipFill>
        <p:spPr bwMode="auto">
          <a:xfrm>
            <a:off x="6597877" y="4052658"/>
            <a:ext cx="116522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6"/>
          <p:cNvGrpSpPr>
            <a:grpSpLocks noChangeAspect="1"/>
          </p:cNvGrpSpPr>
          <p:nvPr/>
        </p:nvGrpSpPr>
        <p:grpSpPr bwMode="auto">
          <a:xfrm>
            <a:off x="8085365" y="4271733"/>
            <a:ext cx="404812" cy="830262"/>
            <a:chOff x="2564" y="970"/>
            <a:chExt cx="496" cy="1016"/>
          </a:xfrm>
        </p:grpSpPr>
        <p:sp>
          <p:nvSpPr>
            <p:cNvPr id="32" name="Line 7"/>
            <p:cNvSpPr>
              <a:spLocks noChangeAspect="1" noChangeShapeType="1"/>
            </p:cNvSpPr>
            <p:nvPr/>
          </p:nvSpPr>
          <p:spPr bwMode="auto">
            <a:xfrm>
              <a:off x="2564" y="970"/>
              <a:ext cx="138" cy="51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Line 8"/>
            <p:cNvSpPr>
              <a:spLocks noChangeAspect="1" noChangeShapeType="1"/>
            </p:cNvSpPr>
            <p:nvPr/>
          </p:nvSpPr>
          <p:spPr bwMode="auto">
            <a:xfrm>
              <a:off x="2702" y="1480"/>
              <a:ext cx="358" cy="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Line 9"/>
            <p:cNvSpPr>
              <a:spLocks noChangeAspect="1" noChangeShapeType="1"/>
            </p:cNvSpPr>
            <p:nvPr/>
          </p:nvSpPr>
          <p:spPr bwMode="auto">
            <a:xfrm flipH="1">
              <a:off x="2568" y="1480"/>
              <a:ext cx="134" cy="506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Line 10"/>
            <p:cNvSpPr>
              <a:spLocks noChangeAspect="1" noChangeShapeType="1"/>
            </p:cNvSpPr>
            <p:nvPr/>
          </p:nvSpPr>
          <p:spPr bwMode="auto">
            <a:xfrm>
              <a:off x="2564" y="970"/>
              <a:ext cx="4" cy="10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Line 11"/>
            <p:cNvSpPr>
              <a:spLocks noChangeAspect="1" noChangeShapeType="1"/>
            </p:cNvSpPr>
            <p:nvPr/>
          </p:nvSpPr>
          <p:spPr bwMode="auto">
            <a:xfrm>
              <a:off x="2564" y="970"/>
              <a:ext cx="496" cy="5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Line 12"/>
            <p:cNvSpPr>
              <a:spLocks noChangeAspect="1" noChangeShapeType="1"/>
            </p:cNvSpPr>
            <p:nvPr/>
          </p:nvSpPr>
          <p:spPr bwMode="auto">
            <a:xfrm flipH="1">
              <a:off x="2568" y="1480"/>
              <a:ext cx="492" cy="5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8" name="Group 13"/>
          <p:cNvGrpSpPr>
            <a:grpSpLocks noChangeAspect="1"/>
          </p:cNvGrpSpPr>
          <p:nvPr/>
        </p:nvGrpSpPr>
        <p:grpSpPr bwMode="auto">
          <a:xfrm>
            <a:off x="7889399" y="1976904"/>
            <a:ext cx="688975" cy="601663"/>
            <a:chOff x="2040" y="1275"/>
            <a:chExt cx="1413" cy="1233"/>
          </a:xfrm>
        </p:grpSpPr>
        <p:sp>
          <p:nvSpPr>
            <p:cNvPr id="39" name="Line 14"/>
            <p:cNvSpPr>
              <a:spLocks noChangeAspect="1" noChangeShapeType="1"/>
            </p:cNvSpPr>
            <p:nvPr/>
          </p:nvSpPr>
          <p:spPr bwMode="auto">
            <a:xfrm flipH="1">
              <a:off x="2040" y="2109"/>
              <a:ext cx="711" cy="399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Line 15"/>
            <p:cNvSpPr>
              <a:spLocks noChangeAspect="1" noChangeShapeType="1"/>
            </p:cNvSpPr>
            <p:nvPr/>
          </p:nvSpPr>
          <p:spPr bwMode="auto">
            <a:xfrm>
              <a:off x="2751" y="2109"/>
              <a:ext cx="702" cy="399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Line 16"/>
            <p:cNvSpPr>
              <a:spLocks noChangeAspect="1" noChangeShapeType="1"/>
            </p:cNvSpPr>
            <p:nvPr/>
          </p:nvSpPr>
          <p:spPr bwMode="auto">
            <a:xfrm>
              <a:off x="2751" y="1275"/>
              <a:ext cx="0" cy="834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Line 17"/>
            <p:cNvSpPr>
              <a:spLocks noChangeAspect="1" noChangeShapeType="1"/>
            </p:cNvSpPr>
            <p:nvPr/>
          </p:nvSpPr>
          <p:spPr bwMode="auto">
            <a:xfrm flipH="1">
              <a:off x="2040" y="1275"/>
              <a:ext cx="711" cy="12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Line 18"/>
            <p:cNvSpPr>
              <a:spLocks noChangeAspect="1" noChangeShapeType="1"/>
            </p:cNvSpPr>
            <p:nvPr/>
          </p:nvSpPr>
          <p:spPr bwMode="auto">
            <a:xfrm>
              <a:off x="2040" y="2508"/>
              <a:ext cx="14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Line 19"/>
            <p:cNvSpPr>
              <a:spLocks noChangeAspect="1" noChangeShapeType="1"/>
            </p:cNvSpPr>
            <p:nvPr/>
          </p:nvSpPr>
          <p:spPr bwMode="auto">
            <a:xfrm>
              <a:off x="2751" y="1275"/>
              <a:ext cx="702" cy="12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5" name="Text Box 63"/>
          <p:cNvSpPr txBox="1">
            <a:spLocks noChangeArrowheads="1"/>
          </p:cNvSpPr>
          <p:nvPr/>
        </p:nvSpPr>
        <p:spPr bwMode="auto">
          <a:xfrm>
            <a:off x="6139809" y="2773988"/>
            <a:ext cx="27816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2400" dirty="0" smtClean="0"/>
              <a:t>regular tetrahedron</a:t>
            </a:r>
          </a:p>
          <a:p>
            <a:r>
              <a:rPr lang="en-US" altLang="ru-RU" sz="2400" i="1" dirty="0" smtClean="0"/>
              <a:t>local density </a:t>
            </a:r>
            <a:r>
              <a:rPr lang="el-GR" altLang="ru-RU" sz="2400" i="1" dirty="0" smtClean="0"/>
              <a:t>η</a:t>
            </a:r>
            <a:r>
              <a:rPr lang="en-US" altLang="ru-RU" sz="2400" i="1" dirty="0"/>
              <a:t> ≈</a:t>
            </a:r>
            <a:r>
              <a:rPr lang="ru-RU" altLang="ru-RU" sz="2400" i="1" dirty="0"/>
              <a:t> </a:t>
            </a:r>
            <a:r>
              <a:rPr lang="ru-RU" altLang="ru-RU" sz="2400" i="1" dirty="0" smtClean="0"/>
              <a:t>0.7</a:t>
            </a:r>
            <a:r>
              <a:rPr lang="en-US" altLang="ru-RU" sz="2400" i="1" dirty="0" smtClean="0"/>
              <a:t>8</a:t>
            </a:r>
            <a:endParaRPr lang="ru-RU" altLang="ru-RU" sz="2400" dirty="0"/>
          </a:p>
        </p:txBody>
      </p:sp>
      <p:sp>
        <p:nvSpPr>
          <p:cNvPr id="46" name="Text Box 64"/>
          <p:cNvSpPr txBox="1">
            <a:spLocks noChangeArrowheads="1"/>
          </p:cNvSpPr>
          <p:nvPr/>
        </p:nvSpPr>
        <p:spPr bwMode="auto">
          <a:xfrm>
            <a:off x="6532259" y="5386453"/>
            <a:ext cx="23049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 dirty="0" err="1"/>
              <a:t>quartoctahedron</a:t>
            </a:r>
            <a:endParaRPr lang="ru-RU" altLang="ru-RU" sz="2400" dirty="0"/>
          </a:p>
        </p:txBody>
      </p:sp>
      <p:sp>
        <p:nvSpPr>
          <p:cNvPr id="47" name="Text Box 64"/>
          <p:cNvSpPr txBox="1">
            <a:spLocks noChangeArrowheads="1"/>
          </p:cNvSpPr>
          <p:nvPr/>
        </p:nvSpPr>
        <p:spPr bwMode="auto">
          <a:xfrm>
            <a:off x="384069" y="4764811"/>
            <a:ext cx="52316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 dirty="0" smtClean="0"/>
              <a:t>Delaunay triangulation of the </a:t>
            </a:r>
            <a:r>
              <a:rPr lang="en-US" altLang="ru-RU" sz="2400" dirty="0" err="1" smtClean="0"/>
              <a:t>fcc</a:t>
            </a:r>
            <a:r>
              <a:rPr lang="en-US" altLang="ru-RU" sz="2400" dirty="0" smtClean="0"/>
              <a:t> crystal</a:t>
            </a:r>
            <a:endParaRPr lang="ru-RU" alt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83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Simplex shape measures</a:t>
            </a:r>
            <a:endParaRPr lang="ru-RU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687160" y="3590523"/>
            <a:ext cx="663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ru-RU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l-GR" altLang="ru-RU" sz="2400" dirty="0">
              <a:latin typeface="Times New Roman" panose="02020603050405020304" pitchFamily="18" charset="0"/>
            </a:endParaRP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2772531" y="1704846"/>
            <a:ext cx="2436812" cy="1838325"/>
            <a:chOff x="1834" y="1293"/>
            <a:chExt cx="1535" cy="1158"/>
          </a:xfrm>
        </p:grpSpPr>
        <p:pic>
          <p:nvPicPr>
            <p:cNvPr id="7" name="Picture 11" descr="tet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" y="1300"/>
              <a:ext cx="1535" cy="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2792" y="1502"/>
              <a:ext cx="182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V="1">
              <a:off x="2686" y="1534"/>
              <a:ext cx="236" cy="2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 flipV="1">
              <a:off x="2711" y="1565"/>
              <a:ext cx="247" cy="2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2826" y="1535"/>
              <a:ext cx="38" cy="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 flipH="1" flipV="1">
              <a:off x="2905" y="1618"/>
              <a:ext cx="23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2914" y="1293"/>
              <a:ext cx="2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ru-RU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endPara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874535"/>
              </p:ext>
            </p:extLst>
          </p:nvPr>
        </p:nvGraphicFramePr>
        <p:xfrm>
          <a:off x="412817" y="3504799"/>
          <a:ext cx="1722438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9" name="Equation" r:id="rId4" imgW="1244600" imgH="431800" progId="Equation.3">
                  <p:embed/>
                </p:oleObj>
              </mc:Choice>
              <mc:Fallback>
                <p:oleObj name="Equation" r:id="rId4" imgW="1244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-10838"/>
                      <a:stretch>
                        <a:fillRect/>
                      </a:stretch>
                    </p:blipFill>
                    <p:spPr bwMode="auto">
                      <a:xfrm>
                        <a:off x="412817" y="3504799"/>
                        <a:ext cx="1722438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232287"/>
              </p:ext>
            </p:extLst>
          </p:nvPr>
        </p:nvGraphicFramePr>
        <p:xfrm>
          <a:off x="5462259" y="3423784"/>
          <a:ext cx="3354651" cy="84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0" name="Уравнение" r:id="rId6" imgW="1981200" imgH="457200" progId="Equation.3">
                  <p:embed/>
                </p:oleObj>
              </mc:Choice>
              <mc:Fallback>
                <p:oleObj name="Уравнение" r:id="rId6" imgW="1981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-6299"/>
                      <a:stretch>
                        <a:fillRect/>
                      </a:stretch>
                    </p:blipFill>
                    <p:spPr bwMode="auto">
                      <a:xfrm>
                        <a:off x="5462259" y="3423784"/>
                        <a:ext cx="3354651" cy="841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Группа 175"/>
          <p:cNvGrpSpPr>
            <a:grpSpLocks/>
          </p:cNvGrpSpPr>
          <p:nvPr/>
        </p:nvGrpSpPr>
        <p:grpSpPr bwMode="auto">
          <a:xfrm>
            <a:off x="6446767" y="1594984"/>
            <a:ext cx="1514475" cy="1662112"/>
            <a:chOff x="2728884" y="1370843"/>
            <a:chExt cx="1514475" cy="1662113"/>
          </a:xfrm>
        </p:grpSpPr>
        <p:grpSp>
          <p:nvGrpSpPr>
            <p:cNvPr id="17" name="Group 44"/>
            <p:cNvGrpSpPr>
              <a:grpSpLocks noChangeAspect="1"/>
            </p:cNvGrpSpPr>
            <p:nvPr/>
          </p:nvGrpSpPr>
          <p:grpSpPr bwMode="auto">
            <a:xfrm>
              <a:off x="2824395" y="1553618"/>
              <a:ext cx="1377487" cy="1416889"/>
              <a:chOff x="649" y="-318"/>
              <a:chExt cx="3620" cy="3721"/>
            </a:xfrm>
          </p:grpSpPr>
          <p:sp>
            <p:nvSpPr>
              <p:cNvPr id="26" name="Line 49"/>
              <p:cNvSpPr>
                <a:spLocks noChangeAspect="1" noChangeShapeType="1"/>
              </p:cNvSpPr>
              <p:nvPr/>
            </p:nvSpPr>
            <p:spPr bwMode="auto">
              <a:xfrm>
                <a:off x="3021" y="-318"/>
                <a:ext cx="1248" cy="30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45"/>
              <p:cNvSpPr>
                <a:spLocks noChangeAspect="1" noChangeShapeType="1"/>
              </p:cNvSpPr>
              <p:nvPr/>
            </p:nvSpPr>
            <p:spPr bwMode="auto">
              <a:xfrm flipH="1">
                <a:off x="649" y="-312"/>
                <a:ext cx="2372" cy="30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Line 47"/>
              <p:cNvSpPr>
                <a:spLocks noChangeAspect="1" noChangeShapeType="1"/>
              </p:cNvSpPr>
              <p:nvPr/>
            </p:nvSpPr>
            <p:spPr bwMode="auto">
              <a:xfrm>
                <a:off x="3024" y="-318"/>
                <a:ext cx="555" cy="3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Line 46"/>
              <p:cNvSpPr>
                <a:spLocks noChangeAspect="1" noChangeShapeType="1"/>
              </p:cNvSpPr>
              <p:nvPr/>
            </p:nvSpPr>
            <p:spPr bwMode="auto">
              <a:xfrm>
                <a:off x="649" y="2774"/>
                <a:ext cx="2927" cy="62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Line 48"/>
              <p:cNvSpPr>
                <a:spLocks noChangeAspect="1" noChangeShapeType="1"/>
              </p:cNvSpPr>
              <p:nvPr/>
            </p:nvSpPr>
            <p:spPr bwMode="auto">
              <a:xfrm flipH="1">
                <a:off x="3582" y="2766"/>
                <a:ext cx="687" cy="6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Line 50"/>
              <p:cNvSpPr>
                <a:spLocks noChangeAspect="1" noChangeShapeType="1"/>
              </p:cNvSpPr>
              <p:nvPr/>
            </p:nvSpPr>
            <p:spPr bwMode="auto">
              <a:xfrm flipV="1">
                <a:off x="651" y="2766"/>
                <a:ext cx="3612" cy="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" name="Oval 51"/>
            <p:cNvSpPr>
              <a:spLocks noChangeAspect="1" noChangeArrowheads="1"/>
            </p:cNvSpPr>
            <p:nvPr/>
          </p:nvSpPr>
          <p:spPr bwMode="auto">
            <a:xfrm>
              <a:off x="3667630" y="2491484"/>
              <a:ext cx="12938" cy="129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19" name="Group 37"/>
            <p:cNvGrpSpPr>
              <a:grpSpLocks noChangeAspect="1"/>
            </p:cNvGrpSpPr>
            <p:nvPr/>
          </p:nvGrpSpPr>
          <p:grpSpPr bwMode="auto">
            <a:xfrm>
              <a:off x="2728884" y="1370843"/>
              <a:ext cx="1514475" cy="1662113"/>
              <a:chOff x="398" y="-798"/>
              <a:chExt cx="3980" cy="4365"/>
            </a:xfrm>
          </p:grpSpPr>
          <p:sp>
            <p:nvSpPr>
              <p:cNvPr id="20" name="Line 38"/>
              <p:cNvSpPr>
                <a:spLocks noChangeAspect="1" noChangeShapeType="1"/>
              </p:cNvSpPr>
              <p:nvPr/>
            </p:nvSpPr>
            <p:spPr bwMode="auto">
              <a:xfrm>
                <a:off x="398" y="2993"/>
                <a:ext cx="3223" cy="57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 type="oval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Line 40"/>
              <p:cNvSpPr>
                <a:spLocks noChangeAspect="1" noChangeShapeType="1"/>
              </p:cNvSpPr>
              <p:nvPr/>
            </p:nvSpPr>
            <p:spPr bwMode="auto">
              <a:xfrm flipH="1">
                <a:off x="398" y="-795"/>
                <a:ext cx="2730" cy="3785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Line 41"/>
              <p:cNvSpPr>
                <a:spLocks noChangeAspect="1" noChangeShapeType="1"/>
              </p:cNvSpPr>
              <p:nvPr/>
            </p:nvSpPr>
            <p:spPr bwMode="auto">
              <a:xfrm flipV="1">
                <a:off x="3624" y="2866"/>
                <a:ext cx="753" cy="69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 type="oval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Line 42"/>
              <p:cNvSpPr>
                <a:spLocks noChangeAspect="1" noChangeShapeType="1"/>
              </p:cNvSpPr>
              <p:nvPr/>
            </p:nvSpPr>
            <p:spPr bwMode="auto">
              <a:xfrm>
                <a:off x="3132" y="-798"/>
                <a:ext cx="1246" cy="3664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Line 43"/>
              <p:cNvSpPr>
                <a:spLocks noChangeAspect="1" noChangeShapeType="1"/>
              </p:cNvSpPr>
              <p:nvPr/>
            </p:nvSpPr>
            <p:spPr bwMode="auto">
              <a:xfrm flipV="1">
                <a:off x="398" y="2866"/>
                <a:ext cx="3979" cy="127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Line 39"/>
              <p:cNvSpPr>
                <a:spLocks noChangeAspect="1" noChangeShapeType="1"/>
              </p:cNvSpPr>
              <p:nvPr/>
            </p:nvSpPr>
            <p:spPr bwMode="auto">
              <a:xfrm>
                <a:off x="3128" y="-795"/>
                <a:ext cx="494" cy="4361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32" name="Группа 197"/>
          <p:cNvGrpSpPr>
            <a:grpSpLocks/>
          </p:cNvGrpSpPr>
          <p:nvPr/>
        </p:nvGrpSpPr>
        <p:grpSpPr bwMode="auto">
          <a:xfrm>
            <a:off x="587213" y="1806446"/>
            <a:ext cx="1538288" cy="1562100"/>
            <a:chOff x="5877422" y="5187950"/>
            <a:chExt cx="1537201" cy="1562397"/>
          </a:xfrm>
        </p:grpSpPr>
        <p:graphicFrame>
          <p:nvGraphicFramePr>
            <p:cNvPr id="33" name="Object 19"/>
            <p:cNvGraphicFramePr>
              <a:graphicFrameLocks noChangeAspect="1"/>
            </p:cNvGraphicFramePr>
            <p:nvPr/>
          </p:nvGraphicFramePr>
          <p:xfrm>
            <a:off x="7179046" y="5187950"/>
            <a:ext cx="230188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01" name="Equation" r:id="rId8" imgW="114250" imgH="228501" progId="Equation.3">
                    <p:embed/>
                  </p:oleObj>
                </mc:Choice>
                <mc:Fallback>
                  <p:oleObj name="Equation" r:id="rId8" imgW="114250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79046" y="5187950"/>
                          <a:ext cx="230188" cy="460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Line 24"/>
            <p:cNvSpPr>
              <a:spLocks noChangeShapeType="1"/>
            </p:cNvSpPr>
            <p:nvPr/>
          </p:nvSpPr>
          <p:spPr bwMode="auto">
            <a:xfrm flipV="1">
              <a:off x="6773863" y="5227638"/>
              <a:ext cx="177402" cy="1857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Line 29"/>
            <p:cNvSpPr>
              <a:spLocks noChangeShapeType="1"/>
            </p:cNvSpPr>
            <p:nvPr/>
          </p:nvSpPr>
          <p:spPr bwMode="auto">
            <a:xfrm>
              <a:off x="6912260" y="5335934"/>
              <a:ext cx="403064" cy="413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 flipV="1">
              <a:off x="7199313" y="5749924"/>
              <a:ext cx="215310" cy="225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37" name="Picture 4" descr="tet_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9" t="7600" r="17242" b="13580"/>
            <a:stretch>
              <a:fillRect/>
            </a:stretch>
          </p:blipFill>
          <p:spPr bwMode="auto">
            <a:xfrm>
              <a:off x="5877422" y="5310187"/>
              <a:ext cx="1440160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Объект 1"/>
          <p:cNvSpPr txBox="1">
            <a:spLocks/>
          </p:cNvSpPr>
          <p:nvPr/>
        </p:nvSpPr>
        <p:spPr>
          <a:xfrm>
            <a:off x="527972" y="4469362"/>
            <a:ext cx="3692165" cy="4247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Edge based shape measures</a:t>
            </a:r>
          </a:p>
        </p:txBody>
      </p:sp>
      <p:sp>
        <p:nvSpPr>
          <p:cNvPr id="39" name="Объект 1"/>
          <p:cNvSpPr txBox="1">
            <a:spLocks/>
          </p:cNvSpPr>
          <p:nvPr/>
        </p:nvSpPr>
        <p:spPr>
          <a:xfrm>
            <a:off x="5376333" y="4469362"/>
            <a:ext cx="3556000" cy="7571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Procrustes distance (statistical </a:t>
            </a:r>
            <a:r>
              <a:rPr lang="en-US" sz="2400" dirty="0"/>
              <a:t>theory of </a:t>
            </a:r>
            <a:r>
              <a:rPr lang="en-US" sz="2400" dirty="0" smtClean="0"/>
              <a:t>shape)</a:t>
            </a:r>
            <a:endParaRPr lang="ru-RU" sz="2400" dirty="0"/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234950" y="5808130"/>
            <a:ext cx="8631238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</a:rPr>
              <a:t>A</a:t>
            </a:r>
            <a:r>
              <a:rPr lang="ru-RU" altLang="ru-RU" sz="1400" dirty="0">
                <a:latin typeface="Times New Roman" panose="02020603050405020304" pitchFamily="18" charset="0"/>
              </a:rPr>
              <a:t>. </a:t>
            </a:r>
            <a:r>
              <a:rPr lang="en-US" altLang="ru-RU" sz="1400" dirty="0">
                <a:latin typeface="Times New Roman" panose="02020603050405020304" pitchFamily="18" charset="0"/>
              </a:rPr>
              <a:t>Anikeenko</a:t>
            </a:r>
            <a:r>
              <a:rPr lang="ru-RU" altLang="ru-RU" sz="1400" dirty="0">
                <a:latin typeface="Times New Roman" panose="02020603050405020304" pitchFamily="18" charset="0"/>
              </a:rPr>
              <a:t>, </a:t>
            </a:r>
            <a:r>
              <a:rPr lang="en-US" altLang="ru-RU" sz="1400" dirty="0">
                <a:latin typeface="Times New Roman" panose="02020603050405020304" pitchFamily="18" charset="0"/>
              </a:rPr>
              <a:t>M</a:t>
            </a:r>
            <a:r>
              <a:rPr lang="ru-RU" altLang="ru-RU" sz="1400" dirty="0">
                <a:latin typeface="Times New Roman" panose="02020603050405020304" pitchFamily="18" charset="0"/>
              </a:rPr>
              <a:t>. </a:t>
            </a:r>
            <a:r>
              <a:rPr lang="en-US" altLang="ru-RU" sz="1400" dirty="0">
                <a:latin typeface="Times New Roman" panose="02020603050405020304" pitchFamily="18" charset="0"/>
              </a:rPr>
              <a:t>Gavrilova</a:t>
            </a:r>
            <a:r>
              <a:rPr lang="ru-RU" altLang="ru-RU" sz="1400" dirty="0">
                <a:latin typeface="Times New Roman" panose="02020603050405020304" pitchFamily="18" charset="0"/>
              </a:rPr>
              <a:t>, </a:t>
            </a:r>
            <a:r>
              <a:rPr lang="en-US" altLang="ru-RU" sz="1400" dirty="0">
                <a:latin typeface="Times New Roman" panose="02020603050405020304" pitchFamily="18" charset="0"/>
              </a:rPr>
              <a:t>N</a:t>
            </a:r>
            <a:r>
              <a:rPr lang="ru-RU" altLang="ru-RU" sz="1400" dirty="0">
                <a:latin typeface="Times New Roman" panose="02020603050405020304" pitchFamily="18" charset="0"/>
              </a:rPr>
              <a:t>. </a:t>
            </a:r>
            <a:r>
              <a:rPr lang="en-US" altLang="ru-RU" sz="1400" dirty="0">
                <a:latin typeface="Times New Roman" panose="02020603050405020304" pitchFamily="18" charset="0"/>
              </a:rPr>
              <a:t>Medvedev</a:t>
            </a:r>
            <a:r>
              <a:rPr lang="ru-RU" altLang="ru-RU" sz="1400" dirty="0">
                <a:latin typeface="Times New Roman" panose="02020603050405020304" pitchFamily="18" charset="0"/>
              </a:rPr>
              <a:t>, </a:t>
            </a:r>
            <a:r>
              <a:rPr lang="en-US" altLang="ru-RU" sz="1400" dirty="0">
                <a:latin typeface="Times New Roman" panose="02020603050405020304" pitchFamily="18" charset="0"/>
              </a:rPr>
              <a:t>“Shapes of Delaunay Simplexes and Structural Analysis of Hard Sphere Packings”, in book </a:t>
            </a:r>
            <a:r>
              <a:rPr lang="en-US" altLang="ru-RU" sz="1400" i="1" dirty="0">
                <a:latin typeface="Times New Roman" panose="02020603050405020304" pitchFamily="18" charset="0"/>
              </a:rPr>
              <a:t>Generalized Voronoi Diagram: A Geometry-Based Approach to Computational Intelligence. Studies in Computational Intelligence</a:t>
            </a:r>
            <a:r>
              <a:rPr lang="en-US" altLang="ru-RU" sz="1400" dirty="0">
                <a:latin typeface="Times New Roman" panose="02020603050405020304" pitchFamily="18" charset="0"/>
              </a:rPr>
              <a:t>, Vol. 158, </a:t>
            </a:r>
            <a:r>
              <a:rPr lang="en-US" altLang="ru-RU" sz="1400" b="1" dirty="0">
                <a:latin typeface="Times New Roman" panose="02020603050405020304" pitchFamily="18" charset="0"/>
              </a:rPr>
              <a:t>2008</a:t>
            </a:r>
            <a:r>
              <a:rPr lang="en-US" altLang="ru-RU" sz="1400" dirty="0">
                <a:latin typeface="Times New Roman" panose="02020603050405020304" pitchFamily="18" charset="0"/>
              </a:rPr>
              <a:t>, Springer-</a:t>
            </a:r>
            <a:r>
              <a:rPr lang="en-US" altLang="ru-RU" sz="1400" dirty="0" err="1">
                <a:latin typeface="Times New Roman" panose="02020603050405020304" pitchFamily="18" charset="0"/>
              </a:rPr>
              <a:t>Verlag</a:t>
            </a:r>
            <a:r>
              <a:rPr lang="en-US" altLang="ru-RU" sz="1400" dirty="0">
                <a:latin typeface="Times New Roman" panose="02020603050405020304" pitchFamily="18" charset="0"/>
              </a:rPr>
              <a:t> Berlin Heidelberg. pp. 13-45.</a:t>
            </a:r>
            <a:endParaRPr lang="ru-RU" altLang="ru-RU" sz="1400" dirty="0">
              <a:latin typeface="Times New Roman" panose="02020603050405020304" pitchFamily="18" charset="0"/>
            </a:endParaRPr>
          </a:p>
        </p:txBody>
      </p:sp>
      <p:sp>
        <p:nvSpPr>
          <p:cNvPr id="41" name="Нижний колонтитул 4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6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Polytetrahedral nature of </a:t>
            </a:r>
            <a:r>
              <a:rPr lang="en-US" dirty="0"/>
              <a:t>r</a:t>
            </a:r>
            <a:r>
              <a:rPr lang="en-US" dirty="0" smtClean="0"/>
              <a:t>andom </a:t>
            </a:r>
            <a:r>
              <a:rPr lang="en-US" dirty="0"/>
              <a:t>p</a:t>
            </a:r>
            <a:r>
              <a:rPr lang="en-US" dirty="0" smtClean="0"/>
              <a:t>ackings</a:t>
            </a:r>
            <a:endParaRPr lang="ru-RU" dirty="0"/>
          </a:p>
        </p:txBody>
      </p:sp>
      <p:pic>
        <p:nvPicPr>
          <p:cNvPr id="9" name="Picture 6" descr="Fig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t="7746" r="10632" b="1702"/>
          <a:stretch/>
        </p:blipFill>
        <p:spPr bwMode="auto">
          <a:xfrm>
            <a:off x="614892" y="1208080"/>
            <a:ext cx="6316133" cy="499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 rot="16200000">
            <a:off x="-1641740" y="3339005"/>
            <a:ext cx="39772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000" dirty="0"/>
              <a:t>V</a:t>
            </a:r>
            <a:r>
              <a:rPr lang="en-US" altLang="ru-RU" sz="2000" dirty="0" smtClean="0"/>
              <a:t>olume </a:t>
            </a:r>
            <a:r>
              <a:rPr lang="en-US" altLang="ru-RU" sz="2000" dirty="0"/>
              <a:t>fraction of </a:t>
            </a:r>
            <a:r>
              <a:rPr lang="en-US" altLang="ru-RU" sz="2000" dirty="0" err="1"/>
              <a:t>polytetrahedra</a:t>
            </a:r>
            <a:endParaRPr lang="ru-RU" altLang="ru-RU" sz="2000" dirty="0"/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903133" y="808030"/>
            <a:ext cx="162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η</a:t>
            </a:r>
            <a:r>
              <a:rPr lang="en-US" altLang="ru-RU" sz="2000" i="1" baseline="-25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Bernal</a:t>
            </a:r>
            <a:r>
              <a:rPr lang="ru-RU" altLang="ru-RU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≈ 0.646</a:t>
            </a:r>
            <a:endParaRPr lang="ru-RU" altLang="ru-RU" sz="20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polytet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21480" r="24803" b="28409"/>
          <a:stretch>
            <a:fillRect/>
          </a:stretch>
        </p:blipFill>
        <p:spPr bwMode="auto">
          <a:xfrm>
            <a:off x="7074165" y="1807891"/>
            <a:ext cx="7318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decahedron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4" t="23424" r="24609" b="25046"/>
          <a:stretch>
            <a:fillRect/>
          </a:stretch>
        </p:blipFill>
        <p:spPr bwMode="auto">
          <a:xfrm>
            <a:off x="7071783" y="3074254"/>
            <a:ext cx="736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cluster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69" y="4220891"/>
            <a:ext cx="1581150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2" descr="cluster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16232" r="22792" b="14821"/>
          <a:stretch>
            <a:fillRect/>
          </a:stretch>
        </p:blipFill>
        <p:spPr bwMode="auto">
          <a:xfrm>
            <a:off x="8051801" y="4490569"/>
            <a:ext cx="93821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3" descr="polyt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6" t="32556" r="35175" b="39166"/>
          <a:stretch>
            <a:fillRect/>
          </a:stretch>
        </p:blipFill>
        <p:spPr bwMode="auto">
          <a:xfrm>
            <a:off x="8205788" y="1836534"/>
            <a:ext cx="6302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4" descr="decahedron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1" t="34744" r="35728" b="33318"/>
          <a:stretch>
            <a:fillRect/>
          </a:stretch>
        </p:blipFill>
        <p:spPr bwMode="auto">
          <a:xfrm>
            <a:off x="8207904" y="3114735"/>
            <a:ext cx="64928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143" y="6100556"/>
            <a:ext cx="8951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Anikeenko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V., Medvedev, N. N. &amp;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Structural and entropic insights into the nature of the random-close-packing limit.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031101 (2008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6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Dynamics simulations</a:t>
            </a:r>
            <a:endParaRPr lang="ru-RU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36010" y="3467044"/>
            <a:ext cx="3547533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ru-RU" sz="2000" dirty="0" smtClean="0"/>
              <a:t>Newton equations of motion are solved numerically</a:t>
            </a:r>
            <a:endParaRPr lang="en-US" altLang="ru-RU" sz="2000" dirty="0"/>
          </a:p>
          <a:p>
            <a:pPr marL="285750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ru-RU" sz="2000" dirty="0" smtClean="0"/>
              <a:t>Time step ~ 1 fs</a:t>
            </a:r>
            <a:endParaRPr lang="ru-RU" altLang="ru-RU" sz="2000" dirty="0"/>
          </a:p>
          <a:p>
            <a:pPr marL="285750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ru-RU" sz="2000" dirty="0" smtClean="0"/>
              <a:t>Forces are derived from particle coordinates using empirical force-fields</a:t>
            </a:r>
            <a:endParaRPr lang="ru-RU" altLang="ru-RU" sz="2000" dirty="0" smtClean="0"/>
          </a:p>
          <a:p>
            <a:pPr marL="285750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ru-RU" sz="2000" dirty="0" smtClean="0"/>
              <a:t>Result is the </a:t>
            </a:r>
            <a:r>
              <a:rPr lang="en-US" altLang="ru-RU" sz="2000" b="1" i="1" dirty="0" smtClean="0"/>
              <a:t>MD-trajectory</a:t>
            </a:r>
            <a:endParaRPr lang="ru-RU" altLang="ru-RU" sz="2000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986153" y="1949770"/>
            <a:ext cx="15414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ru-RU" sz="2000" dirty="0" smtClean="0"/>
              <a:t>Periodic boundary conditions</a:t>
            </a:r>
            <a:endParaRPr lang="de-DE" altLang="ru-RU" sz="2000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283505" y="4213474"/>
            <a:ext cx="179863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ru-RU" sz="1600" dirty="0" smtClean="0">
                <a:latin typeface="Lucida Sans Unicode" panose="020B0602030504020204" pitchFamily="34" charset="0"/>
              </a:rPr>
              <a:t>MD-</a:t>
            </a:r>
            <a:r>
              <a:rPr lang="en-US" altLang="ru-RU" sz="1600" dirty="0" smtClean="0">
                <a:latin typeface="Lucida Sans Unicode" panose="020B0602030504020204" pitchFamily="34" charset="0"/>
              </a:rPr>
              <a:t>trajectory is</a:t>
            </a:r>
            <a:r>
              <a:rPr lang="de-DE" altLang="ru-RU" sz="1600" dirty="0" smtClean="0">
                <a:latin typeface="Lucida Sans Unicode" panose="020B0602030504020204" pitchFamily="34" charset="0"/>
              </a:rPr>
              <a:t> „</a:t>
            </a:r>
            <a:r>
              <a:rPr lang="en-US" altLang="ru-RU" sz="1600" dirty="0" smtClean="0">
                <a:latin typeface="Lucida Sans Unicode" panose="020B0602030504020204" pitchFamily="34" charset="0"/>
              </a:rPr>
              <a:t>MD</a:t>
            </a:r>
            <a:r>
              <a:rPr lang="de-DE" altLang="ru-RU" sz="1600" dirty="0" smtClean="0">
                <a:latin typeface="Lucida Sans Unicode" panose="020B0602030504020204" pitchFamily="34" charset="0"/>
              </a:rPr>
              <a:t>-</a:t>
            </a:r>
            <a:r>
              <a:rPr lang="en-US" altLang="ru-RU" sz="1600" dirty="0" smtClean="0">
                <a:latin typeface="Lucida Sans Unicode" panose="020B0602030504020204" pitchFamily="34" charset="0"/>
              </a:rPr>
              <a:t>movie</a:t>
            </a:r>
            <a:r>
              <a:rPr lang="de-DE" altLang="ru-RU" sz="1600" dirty="0" smtClean="0">
                <a:latin typeface="Lucida Sans Unicode" panose="020B0602030504020204" pitchFamily="34" charset="0"/>
              </a:rPr>
              <a:t>“</a:t>
            </a:r>
            <a:endParaRPr lang="de-DE" altLang="ru-RU" sz="1600" dirty="0">
              <a:latin typeface="Lucida Sans Unicode" panose="020B060203050402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342773" y="4798249"/>
            <a:ext cx="1635125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ru-RU" sz="1400" dirty="0" smtClean="0">
                <a:latin typeface="Lucida Sans Unicode" panose="020B0602030504020204" pitchFamily="34" charset="0"/>
              </a:rPr>
              <a:t>Averages are calculated across the ensemble and trajectory</a:t>
            </a:r>
            <a:endParaRPr lang="de-DE" altLang="ru-RU" sz="1400" dirty="0">
              <a:latin typeface="Lucida Sans Unicode" panose="020B0602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675052" y="1742854"/>
                <a:ext cx="2529347" cy="1222579"/>
              </a:xfrm>
              <a:prstGeom prst="rect">
                <a:avLst/>
              </a:prstGeom>
              <a:solidFill>
                <a:srgbClr val="2600B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=1…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b="0" i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2" y="1742854"/>
                <a:ext cx="2529347" cy="122257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Группа 44"/>
          <p:cNvGrpSpPr/>
          <p:nvPr/>
        </p:nvGrpSpPr>
        <p:grpSpPr>
          <a:xfrm>
            <a:off x="4178001" y="1296474"/>
            <a:ext cx="2536557" cy="2599971"/>
            <a:chOff x="4380576" y="1287508"/>
            <a:chExt cx="2536557" cy="259997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576" y="1287508"/>
              <a:ext cx="2536557" cy="2599971"/>
            </a:xfrm>
            <a:prstGeom prst="rect">
              <a:avLst/>
            </a:prstGeom>
          </p:spPr>
        </p:pic>
        <p:cxnSp>
          <p:nvCxnSpPr>
            <p:cNvPr id="15" name="Прямая со стрелкой 14"/>
            <p:cNvCxnSpPr/>
            <p:nvPr/>
          </p:nvCxnSpPr>
          <p:spPr>
            <a:xfrm flipV="1">
              <a:off x="5682590" y="1895475"/>
              <a:ext cx="358641" cy="1143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6401727" y="1895475"/>
              <a:ext cx="358641" cy="1143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flipV="1">
              <a:off x="4941739" y="1893179"/>
              <a:ext cx="358641" cy="1143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V="1">
              <a:off x="4941739" y="2615617"/>
              <a:ext cx="358641" cy="1143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flipV="1">
              <a:off x="5682222" y="2615617"/>
              <a:ext cx="358641" cy="1143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flipV="1">
              <a:off x="6401726" y="2615616"/>
              <a:ext cx="358641" cy="1143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flipV="1">
              <a:off x="6401726" y="3351048"/>
              <a:ext cx="358641" cy="1143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 flipV="1">
              <a:off x="5682222" y="3351048"/>
              <a:ext cx="358641" cy="1143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V="1">
              <a:off x="4941371" y="3353642"/>
              <a:ext cx="358641" cy="1143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6300311" y="5383024"/>
                <a:ext cx="19487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b="0" i="1" smtClean="0">
                                  <a:ln w="0"/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n w="0"/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n w="0"/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n w="0"/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n w="0"/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n w="0"/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n w="0"/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ln w="0"/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n w="0"/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i="1">
                                      <a:ln w="0"/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  <m:r>
                                <a:rPr lang="en-US" i="1">
                                  <a:ln w="0"/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n w="0"/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n w="0"/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ru-RU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311" y="5383024"/>
                <a:ext cx="1948739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80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Прямоугольник 59"/>
              <p:cNvSpPr/>
              <p:nvPr/>
            </p:nvSpPr>
            <p:spPr>
              <a:xfrm>
                <a:off x="7246176" y="4265858"/>
                <a:ext cx="1256370" cy="341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1600" b="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sz="16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</a:t>
                </a:r>
                <a:endParaRPr lang="ru-RU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0" name="Прямоугольник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176" y="4265858"/>
                <a:ext cx="1256370" cy="341376"/>
              </a:xfrm>
              <a:prstGeom prst="rect">
                <a:avLst/>
              </a:prstGeom>
              <a:blipFill rotWithShape="0">
                <a:blip r:embed="rId5"/>
                <a:stretch>
                  <a:fillRect t="-7143" r="-2913" b="-2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7" name="Группа 106"/>
          <p:cNvGrpSpPr/>
          <p:nvPr/>
        </p:nvGrpSpPr>
        <p:grpSpPr>
          <a:xfrm>
            <a:off x="6164968" y="4582578"/>
            <a:ext cx="2337578" cy="600075"/>
            <a:chOff x="5835925" y="4781781"/>
            <a:chExt cx="2337578" cy="600075"/>
          </a:xfrm>
        </p:grpSpPr>
        <p:cxnSp>
          <p:nvCxnSpPr>
            <p:cNvPr id="48" name="Прямая соединительная линия 47"/>
            <p:cNvCxnSpPr/>
            <p:nvPr/>
          </p:nvCxnSpPr>
          <p:spPr>
            <a:xfrm>
              <a:off x="5835925" y="4924656"/>
              <a:ext cx="233757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5835925" y="5381856"/>
              <a:ext cx="2337578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6087528" y="4924656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550284" y="4924656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7013040" y="4924656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7475796" y="4924656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7938553" y="4924656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flipH="1">
              <a:off x="6837147" y="4829406"/>
              <a:ext cx="39528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flipV="1">
              <a:off x="7232433" y="4781781"/>
              <a:ext cx="0" cy="9525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flipV="1">
              <a:off x="6837147" y="4781781"/>
              <a:ext cx="0" cy="9525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Полилиния 69"/>
            <p:cNvSpPr>
              <a:spLocks noChangeAspect="1"/>
            </p:cNvSpPr>
            <p:nvPr/>
          </p:nvSpPr>
          <p:spPr>
            <a:xfrm rot="488235">
              <a:off x="6113008" y="4971886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олилиния 70"/>
            <p:cNvSpPr>
              <a:spLocks noChangeAspect="1"/>
            </p:cNvSpPr>
            <p:nvPr/>
          </p:nvSpPr>
          <p:spPr>
            <a:xfrm rot="901415">
              <a:off x="6301921" y="4958709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олилиния 71"/>
            <p:cNvSpPr>
              <a:spLocks noChangeAspect="1"/>
            </p:cNvSpPr>
            <p:nvPr/>
          </p:nvSpPr>
          <p:spPr>
            <a:xfrm rot="3921568">
              <a:off x="6130222" y="5093828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олилиния 72"/>
            <p:cNvSpPr>
              <a:spLocks noChangeAspect="1"/>
            </p:cNvSpPr>
            <p:nvPr/>
          </p:nvSpPr>
          <p:spPr>
            <a:xfrm rot="3921568">
              <a:off x="6247697" y="5233240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олилиния 73"/>
            <p:cNvSpPr>
              <a:spLocks noChangeAspect="1"/>
            </p:cNvSpPr>
            <p:nvPr/>
          </p:nvSpPr>
          <p:spPr>
            <a:xfrm rot="7024616">
              <a:off x="6290790" y="5110524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олилиния 75"/>
            <p:cNvSpPr>
              <a:spLocks noChangeAspect="1"/>
            </p:cNvSpPr>
            <p:nvPr/>
          </p:nvSpPr>
          <p:spPr>
            <a:xfrm rot="17576210">
              <a:off x="6387025" y="5259018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олилиния 76"/>
            <p:cNvSpPr>
              <a:spLocks noChangeAspect="1"/>
            </p:cNvSpPr>
            <p:nvPr/>
          </p:nvSpPr>
          <p:spPr>
            <a:xfrm rot="7817237">
              <a:off x="6436126" y="4997293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>
              <a:spLocks noChangeAspect="1"/>
            </p:cNvSpPr>
            <p:nvPr/>
          </p:nvSpPr>
          <p:spPr>
            <a:xfrm rot="12073325">
              <a:off x="6138373" y="5298787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олилиния 78"/>
            <p:cNvSpPr>
              <a:spLocks noChangeAspect="1"/>
            </p:cNvSpPr>
            <p:nvPr/>
          </p:nvSpPr>
          <p:spPr>
            <a:xfrm rot="20225322">
              <a:off x="6415217" y="5112842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олилиния 79"/>
            <p:cNvSpPr>
              <a:spLocks noChangeAspect="1"/>
            </p:cNvSpPr>
            <p:nvPr/>
          </p:nvSpPr>
          <p:spPr>
            <a:xfrm rot="20197173">
              <a:off x="6575388" y="4964702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олилиния 80"/>
            <p:cNvSpPr>
              <a:spLocks noChangeAspect="1"/>
            </p:cNvSpPr>
            <p:nvPr/>
          </p:nvSpPr>
          <p:spPr>
            <a:xfrm rot="2145663">
              <a:off x="6764301" y="4951525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>
              <a:spLocks noChangeAspect="1"/>
            </p:cNvSpPr>
            <p:nvPr/>
          </p:nvSpPr>
          <p:spPr>
            <a:xfrm rot="5588093">
              <a:off x="6619257" y="5079707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олилиния 82"/>
            <p:cNvSpPr>
              <a:spLocks noChangeAspect="1"/>
            </p:cNvSpPr>
            <p:nvPr/>
          </p:nvSpPr>
          <p:spPr>
            <a:xfrm rot="4419373">
              <a:off x="6738614" y="5226055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олилиния 83"/>
            <p:cNvSpPr>
              <a:spLocks noChangeAspect="1"/>
            </p:cNvSpPr>
            <p:nvPr/>
          </p:nvSpPr>
          <p:spPr>
            <a:xfrm rot="8480178">
              <a:off x="6752346" y="5090624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олилиния 84"/>
            <p:cNvSpPr>
              <a:spLocks noChangeAspect="1"/>
            </p:cNvSpPr>
            <p:nvPr/>
          </p:nvSpPr>
          <p:spPr>
            <a:xfrm rot="17075238">
              <a:off x="6849405" y="5251834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олилиния 85"/>
            <p:cNvSpPr>
              <a:spLocks noChangeAspect="1"/>
            </p:cNvSpPr>
            <p:nvPr/>
          </p:nvSpPr>
          <p:spPr>
            <a:xfrm rot="8290976">
              <a:off x="6886649" y="4990061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олилиния 86"/>
            <p:cNvSpPr>
              <a:spLocks noChangeAspect="1"/>
            </p:cNvSpPr>
            <p:nvPr/>
          </p:nvSpPr>
          <p:spPr>
            <a:xfrm rot="13019371">
              <a:off x="6600659" y="5248377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олилиния 87"/>
            <p:cNvSpPr>
              <a:spLocks noChangeAspect="1"/>
            </p:cNvSpPr>
            <p:nvPr/>
          </p:nvSpPr>
          <p:spPr>
            <a:xfrm rot="20225322">
              <a:off x="6877597" y="5105658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олилиния 88"/>
            <p:cNvSpPr>
              <a:spLocks noChangeAspect="1"/>
            </p:cNvSpPr>
            <p:nvPr/>
          </p:nvSpPr>
          <p:spPr>
            <a:xfrm rot="6659752">
              <a:off x="7052523" y="4993414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олилиния 89"/>
            <p:cNvSpPr>
              <a:spLocks noChangeAspect="1"/>
            </p:cNvSpPr>
            <p:nvPr/>
          </p:nvSpPr>
          <p:spPr>
            <a:xfrm rot="18347282">
              <a:off x="7178389" y="4965844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>
              <a:spLocks noChangeAspect="1"/>
            </p:cNvSpPr>
            <p:nvPr/>
          </p:nvSpPr>
          <p:spPr>
            <a:xfrm rot="15092214">
              <a:off x="7061285" y="5104653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олилиния 91"/>
            <p:cNvSpPr>
              <a:spLocks noChangeAspect="1"/>
            </p:cNvSpPr>
            <p:nvPr/>
          </p:nvSpPr>
          <p:spPr>
            <a:xfrm rot="16200000">
              <a:off x="7203407" y="5244896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олилиния 92"/>
            <p:cNvSpPr>
              <a:spLocks noChangeAspect="1"/>
            </p:cNvSpPr>
            <p:nvPr/>
          </p:nvSpPr>
          <p:spPr>
            <a:xfrm rot="18367957">
              <a:off x="7198588" y="5089951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олилиния 93"/>
            <p:cNvSpPr>
              <a:spLocks noChangeAspect="1"/>
            </p:cNvSpPr>
            <p:nvPr/>
          </p:nvSpPr>
          <p:spPr>
            <a:xfrm rot="8345703">
              <a:off x="7332689" y="5251446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олилиния 94"/>
            <p:cNvSpPr>
              <a:spLocks noChangeAspect="1"/>
            </p:cNvSpPr>
            <p:nvPr/>
          </p:nvSpPr>
          <p:spPr>
            <a:xfrm rot="21045039">
              <a:off x="7318435" y="4960538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олилиния 95"/>
            <p:cNvSpPr>
              <a:spLocks noChangeAspect="1"/>
            </p:cNvSpPr>
            <p:nvPr/>
          </p:nvSpPr>
          <p:spPr>
            <a:xfrm rot="19356107">
              <a:off x="7048811" y="5253099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>
              <a:spLocks noChangeAspect="1"/>
            </p:cNvSpPr>
            <p:nvPr/>
          </p:nvSpPr>
          <p:spPr>
            <a:xfrm rot="6805835">
              <a:off x="7326359" y="5105003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олилиния 97"/>
            <p:cNvSpPr>
              <a:spLocks noChangeAspect="1"/>
            </p:cNvSpPr>
            <p:nvPr/>
          </p:nvSpPr>
          <p:spPr>
            <a:xfrm rot="20397384">
              <a:off x="7517049" y="5008326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олилиния 98"/>
            <p:cNvSpPr>
              <a:spLocks noChangeAspect="1"/>
            </p:cNvSpPr>
            <p:nvPr/>
          </p:nvSpPr>
          <p:spPr>
            <a:xfrm rot="901415">
              <a:off x="7666331" y="4951525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 99"/>
            <p:cNvSpPr>
              <a:spLocks noChangeAspect="1"/>
            </p:cNvSpPr>
            <p:nvPr/>
          </p:nvSpPr>
          <p:spPr>
            <a:xfrm rot="9552275">
              <a:off x="7523466" y="5162891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>
              <a:spLocks noChangeAspect="1"/>
            </p:cNvSpPr>
            <p:nvPr/>
          </p:nvSpPr>
          <p:spPr>
            <a:xfrm rot="3921568">
              <a:off x="7674002" y="5169193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олилиния 101"/>
            <p:cNvSpPr>
              <a:spLocks noChangeAspect="1"/>
            </p:cNvSpPr>
            <p:nvPr/>
          </p:nvSpPr>
          <p:spPr>
            <a:xfrm rot="12983243">
              <a:off x="7668192" y="5061690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>
              <a:spLocks noChangeAspect="1"/>
            </p:cNvSpPr>
            <p:nvPr/>
          </p:nvSpPr>
          <p:spPr>
            <a:xfrm rot="19923804">
              <a:off x="7770767" y="5257957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олилиния 103"/>
            <p:cNvSpPr>
              <a:spLocks noChangeAspect="1"/>
            </p:cNvSpPr>
            <p:nvPr/>
          </p:nvSpPr>
          <p:spPr>
            <a:xfrm rot="7817237">
              <a:off x="7823819" y="4985945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олилиния 104"/>
            <p:cNvSpPr>
              <a:spLocks noChangeAspect="1"/>
            </p:cNvSpPr>
            <p:nvPr/>
          </p:nvSpPr>
          <p:spPr>
            <a:xfrm rot="9228984">
              <a:off x="7559478" y="5281296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олилиния 105"/>
            <p:cNvSpPr>
              <a:spLocks noChangeAspect="1"/>
            </p:cNvSpPr>
            <p:nvPr/>
          </p:nvSpPr>
          <p:spPr>
            <a:xfrm rot="16200000">
              <a:off x="7802910" y="5101494"/>
              <a:ext cx="111520" cy="51334"/>
            </a:xfrm>
            <a:custGeom>
              <a:avLst/>
              <a:gdLst>
                <a:gd name="connsiteX0" fmla="*/ 0 w 119062"/>
                <a:gd name="connsiteY0" fmla="*/ 61913 h 66675"/>
                <a:gd name="connsiteX1" fmla="*/ 57150 w 119062"/>
                <a:gd name="connsiteY1" fmla="*/ 0 h 66675"/>
                <a:gd name="connsiteX2" fmla="*/ 119062 w 119062"/>
                <a:gd name="connsiteY2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062" h="66675">
                  <a:moveTo>
                    <a:pt x="0" y="61913"/>
                  </a:moveTo>
                  <a:lnTo>
                    <a:pt x="57150" y="0"/>
                  </a:lnTo>
                  <a:lnTo>
                    <a:pt x="119062" y="66675"/>
                  </a:lnTo>
                </a:path>
              </a:pathLst>
            </a:custGeom>
            <a:noFill/>
            <a:ln w="19050">
              <a:solidFill>
                <a:srgbClr val="260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58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simulations: </a:t>
            </a:r>
            <a:r>
              <a:rPr lang="en-US" b="1" dirty="0"/>
              <a:t>GROMACS</a:t>
            </a:r>
            <a:endParaRPr lang="ru-RU" b="1" dirty="0"/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242656" y="3649132"/>
            <a:ext cx="8650218" cy="28448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</a:t>
            </a:r>
            <a:r>
              <a:rPr lang="en-US" dirty="0" smtClean="0"/>
              <a:t>ackage for classical Molecular </a:t>
            </a:r>
            <a:r>
              <a:rPr lang="en-US" dirty="0"/>
              <a:t>D</a:t>
            </a:r>
            <a:r>
              <a:rPr lang="en-US" dirty="0" smtClean="0"/>
              <a:t>ynamics simulations</a:t>
            </a:r>
            <a:endParaRPr lang="en-US" dirty="0"/>
          </a:p>
          <a:p>
            <a:r>
              <a:rPr lang="en-US" dirty="0" smtClean="0"/>
              <a:t>Often used </a:t>
            </a:r>
            <a:r>
              <a:rPr lang="en-US" dirty="0"/>
              <a:t>for </a:t>
            </a:r>
            <a:r>
              <a:rPr lang="en-US" dirty="0" smtClean="0"/>
              <a:t>Bio systems, in material science</a:t>
            </a:r>
          </a:p>
          <a:p>
            <a:r>
              <a:rPr lang="en-US" dirty="0" smtClean="0"/>
              <a:t>Versatile - supports </a:t>
            </a:r>
            <a:r>
              <a:rPr lang="en-US" dirty="0"/>
              <a:t>a lot of </a:t>
            </a:r>
            <a:r>
              <a:rPr lang="en-US" dirty="0" smtClean="0"/>
              <a:t>Force-Fields, free </a:t>
            </a:r>
            <a:r>
              <a:rPr lang="en-US" dirty="0"/>
              <a:t>e</a:t>
            </a:r>
            <a:r>
              <a:rPr lang="en-US" dirty="0" smtClean="0"/>
              <a:t>nergy calculations</a:t>
            </a:r>
          </a:p>
          <a:p>
            <a:r>
              <a:rPr lang="en-US" dirty="0" smtClean="0"/>
              <a:t>Has fast GPU acceleration</a:t>
            </a:r>
          </a:p>
          <a:p>
            <a:r>
              <a:rPr lang="en-US" dirty="0" smtClean="0"/>
              <a:t>Open source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11" y="965202"/>
            <a:ext cx="4923753" cy="21041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37958" y="2755600"/>
            <a:ext cx="2826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4"/>
              </a:rPr>
              <a:t>www.gromacs.org</a:t>
            </a:r>
            <a:endParaRPr lang="en-US" sz="28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71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47897" y="897466"/>
            <a:ext cx="8856663" cy="5232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About where I came from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Voronoi-Delaunay method in structural research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Structure of Hard Sphere packings</a:t>
            </a:r>
          </a:p>
          <a:p>
            <a:pPr>
              <a:lnSpc>
                <a:spcPct val="150000"/>
              </a:lnSpc>
            </a:pPr>
            <a:r>
              <a:rPr lang="en-US" dirty="0"/>
              <a:t>I</a:t>
            </a:r>
            <a:r>
              <a:rPr lang="en-US" dirty="0" smtClean="0"/>
              <a:t>ntroduction to </a:t>
            </a:r>
            <a:r>
              <a:rPr lang="en-US" dirty="0"/>
              <a:t>M</a:t>
            </a:r>
            <a:r>
              <a:rPr lang="en-US" dirty="0" smtClean="0"/>
              <a:t>olecular </a:t>
            </a:r>
            <a:r>
              <a:rPr lang="en-US" dirty="0"/>
              <a:t>D</a:t>
            </a:r>
            <a:r>
              <a:rPr lang="en-US" dirty="0" smtClean="0"/>
              <a:t>ynamics (MD) simulations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MD </a:t>
            </a:r>
            <a:r>
              <a:rPr lang="en-US" dirty="0"/>
              <a:t>simulations </a:t>
            </a:r>
            <a:r>
              <a:rPr lang="en-US" dirty="0" smtClean="0"/>
              <a:t>of solutions: DNA duplex in water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MD simulations of solutions: </a:t>
            </a:r>
            <a:r>
              <a:rPr lang="en-US" dirty="0" err="1" smtClean="0"/>
              <a:t>SNase</a:t>
            </a:r>
            <a:r>
              <a:rPr lang="en-US" dirty="0" smtClean="0"/>
              <a:t> protein, TMAO, TBA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Visualization </a:t>
            </a:r>
            <a:r>
              <a:rPr lang="en-US" dirty="0"/>
              <a:t>of collective </a:t>
            </a:r>
            <a:r>
              <a:rPr lang="en-US" dirty="0" smtClean="0"/>
              <a:t>motions in water simulations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Concluding remarks</a:t>
            </a: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overview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7999915" y="972556"/>
            <a:ext cx="980603" cy="4412541"/>
            <a:chOff x="8025316" y="972556"/>
            <a:chExt cx="980603" cy="4412541"/>
          </a:xfrm>
        </p:grpSpPr>
        <p:pic>
          <p:nvPicPr>
            <p:cNvPr id="5" name="Picture 8" descr="MB_liq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1574" y="1586575"/>
              <a:ext cx="557742" cy="543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889" y="972556"/>
              <a:ext cx="435113" cy="428095"/>
            </a:xfrm>
            <a:prstGeom prst="rect">
              <a:avLst/>
            </a:prstGeom>
          </p:spPr>
        </p:pic>
        <p:pic>
          <p:nvPicPr>
            <p:cNvPr id="12" name="Picture 4" descr="tet_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9" t="7600" r="17242" b="13580"/>
            <a:stretch>
              <a:fillRect/>
            </a:stretch>
          </p:blipFill>
          <p:spPr bwMode="auto">
            <a:xfrm>
              <a:off x="8329383" y="2257029"/>
              <a:ext cx="482125" cy="48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4971" y="2992379"/>
              <a:ext cx="870948" cy="3722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25316" y="3601303"/>
              <a:ext cx="971723" cy="388543"/>
            </a:xfrm>
            <a:prstGeom prst="rect">
              <a:avLst/>
            </a:prstGeom>
          </p:spPr>
        </p:pic>
        <p:pic>
          <p:nvPicPr>
            <p:cNvPr id="15" name="Рисунок 9" descr="1tmao"/>
            <p:cNvPicPr/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2231" y="4209638"/>
              <a:ext cx="431452" cy="389054"/>
            </a:xfrm>
            <a:prstGeom prst="rect">
              <a:avLst/>
            </a:prstGeom>
            <a:noFill/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887" y="4810633"/>
              <a:ext cx="611116" cy="574464"/>
            </a:xfrm>
            <a:prstGeom prst="rect">
              <a:avLst/>
            </a:prstGeom>
          </p:spPr>
        </p:pic>
      </p:grp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dirty="0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33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633492" y="1077680"/>
            <a:ext cx="2559896" cy="5041305"/>
            <a:chOff x="1475656" y="908720"/>
            <a:chExt cx="2559896" cy="504130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908720"/>
              <a:ext cx="2559896" cy="5041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Прямая со стрелкой 10"/>
            <p:cNvCxnSpPr/>
            <p:nvPr/>
          </p:nvCxnSpPr>
          <p:spPr>
            <a:xfrm flipH="1">
              <a:off x="2771800" y="1531088"/>
              <a:ext cx="715679" cy="384212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lg"/>
              <a:tailEnd type="arrow" w="med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270251" y="3081712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2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ru-RU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 simulations: DNA duplex with spin labels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70934" y="1100139"/>
            <a:ext cx="5258040" cy="2235200"/>
          </a:xfrm>
        </p:spPr>
        <p:txBody>
          <a:bodyPr/>
          <a:lstStyle/>
          <a:p>
            <a:r>
              <a:rPr lang="en-US" dirty="0" smtClean="0"/>
              <a:t>Short DNA duplex (10 base pairs) with attached triarylmethyl spin labels</a:t>
            </a:r>
          </a:p>
          <a:p>
            <a:r>
              <a:rPr lang="en-US" dirty="0" smtClean="0"/>
              <a:t>In support of ESR spectroscopic study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065108" y="3690410"/>
            <a:ext cx="3016080" cy="2103120"/>
            <a:chOff x="5577840" y="1371600"/>
            <a:chExt cx="3016080" cy="2103120"/>
          </a:xfrm>
        </p:grpSpPr>
        <p:pic>
          <p:nvPicPr>
            <p:cNvPr id="16" name="Рисунок 228"/>
            <p:cNvPicPr/>
            <p:nvPr/>
          </p:nvPicPr>
          <p:blipFill>
            <a:blip r:embed="rId3" cstate="print"/>
            <a:stretch/>
          </p:blipFill>
          <p:spPr>
            <a:xfrm>
              <a:off x="5577840" y="1371600"/>
              <a:ext cx="3016080" cy="2103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Прямоугольник 16"/>
            <p:cNvSpPr/>
            <p:nvPr/>
          </p:nvSpPr>
          <p:spPr>
            <a:xfrm>
              <a:off x="7653086" y="1544781"/>
              <a:ext cx="7232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ru-RU" sz="2400" b="1" dirty="0" smtClean="0"/>
                <a:t>Exp.</a:t>
              </a:r>
              <a:endParaRPr lang="ru-RU" sz="2400" b="1" dirty="0"/>
            </a:p>
          </p:txBody>
        </p:sp>
      </p:grpSp>
      <p:sp>
        <p:nvSpPr>
          <p:cNvPr id="13" name="Овал 12"/>
          <p:cNvSpPr/>
          <p:nvPr/>
        </p:nvSpPr>
        <p:spPr>
          <a:xfrm>
            <a:off x="6864756" y="878390"/>
            <a:ext cx="1596969" cy="159696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048346" y="4827114"/>
            <a:ext cx="1596969" cy="159696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61947" y="5966711"/>
            <a:ext cx="48863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Shevelev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 G.Y. et al. 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//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J. Am. Chem. Soc. 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136, 9874–9877 (2014)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17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simulations: </a:t>
            </a:r>
            <a:r>
              <a:rPr lang="en-US" dirty="0" smtClean="0"/>
              <a:t>labeled DNA duplex in water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564" y="6061118"/>
            <a:ext cx="8493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Kadtsyn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D., Anikeenko, A. V. &amp; Medvedev, N. N. Molecular dynamics simulation of a DNA duplex labeled with triarylmethyl spin radicals.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Molecular Liquids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489–496 (2016).</a:t>
            </a:r>
            <a:endParaRPr lang="en-US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389"/>
          <p:cNvPicPr/>
          <p:nvPr/>
        </p:nvPicPr>
        <p:blipFill rotWithShape="1">
          <a:blip r:embed="rId3" cstate="print"/>
          <a:srcRect t="10697" b="12746"/>
          <a:stretch/>
        </p:blipFill>
        <p:spPr>
          <a:xfrm>
            <a:off x="300564" y="996967"/>
            <a:ext cx="4275677" cy="4123652"/>
          </a:xfrm>
          <a:prstGeom prst="rect">
            <a:avLst/>
          </a:prstGeom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381612" y="5219025"/>
            <a:ext cx="4291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Simulation box: labeled DNA + 15236 water molecules, frame from 2</a:t>
            </a:r>
            <a:r>
              <a:rPr lang="en-US" dirty="0"/>
              <a:t> </a:t>
            </a:r>
            <a:r>
              <a:rPr lang="en-US" dirty="0" err="1" smtClean="0"/>
              <a:t>μs</a:t>
            </a:r>
            <a:r>
              <a:rPr lang="en-US" dirty="0" smtClean="0"/>
              <a:t> trajectory</a:t>
            </a:r>
            <a:endParaRPr lang="ru-RU" dirty="0"/>
          </a:p>
        </p:txBody>
      </p:sp>
      <p:grpSp>
        <p:nvGrpSpPr>
          <p:cNvPr id="10252" name="Группа 10251"/>
          <p:cNvGrpSpPr/>
          <p:nvPr/>
        </p:nvGrpSpPr>
        <p:grpSpPr>
          <a:xfrm>
            <a:off x="5070749" y="1001454"/>
            <a:ext cx="3723209" cy="4961258"/>
            <a:chOff x="5087683" y="950652"/>
            <a:chExt cx="3723209" cy="4961258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5087683" y="3616385"/>
              <a:ext cx="2700337" cy="2295525"/>
              <a:chOff x="5446712" y="1302807"/>
              <a:chExt cx="2700337" cy="2295525"/>
            </a:xfrm>
          </p:grpSpPr>
          <p:pic>
            <p:nvPicPr>
              <p:cNvPr id="10242" name="Picture 2" descr="Fig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6712" y="1302807"/>
                <a:ext cx="2700337" cy="2295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0"/>
              <p:cNvSpPr/>
              <p:nvPr/>
            </p:nvSpPr>
            <p:spPr>
              <a:xfrm>
                <a:off x="7252250" y="1817253"/>
                <a:ext cx="5325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/>
                  <a:t>MD</a:t>
                </a:r>
                <a:endParaRPr lang="ru-RU" b="1" dirty="0"/>
              </a:p>
            </p:txBody>
          </p:sp>
          <p:cxnSp>
            <p:nvCxnSpPr>
              <p:cNvPr id="12" name="Прямая соединительная линия 11"/>
              <p:cNvCxnSpPr/>
              <p:nvPr/>
            </p:nvCxnSpPr>
            <p:spPr>
              <a:xfrm flipV="1">
                <a:off x="6918325" y="1500928"/>
                <a:ext cx="0" cy="1659466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7134225" y="1736418"/>
                <a:ext cx="171450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Прямоугольник 21"/>
              <p:cNvSpPr/>
              <p:nvPr/>
            </p:nvSpPr>
            <p:spPr>
              <a:xfrm>
                <a:off x="7252250" y="1536363"/>
                <a:ext cx="82177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/>
                  <a:t>&lt;exp.&gt;</a:t>
                </a:r>
                <a:endParaRPr lang="ru-RU" b="1" dirty="0"/>
              </a:p>
            </p:txBody>
          </p:sp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7134225" y="2017308"/>
                <a:ext cx="17145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7" name="Объект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0459551"/>
                </p:ext>
              </p:extLst>
            </p:nvPr>
          </p:nvGraphicFramePr>
          <p:xfrm>
            <a:off x="5406628" y="950652"/>
            <a:ext cx="1334039" cy="24836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9" r:id="rId5" imgW="2439360" imgH="4527360" progId="CorelDRAW.Graphic.14">
                    <p:embed/>
                  </p:oleObj>
                </mc:Choice>
                <mc:Fallback>
                  <p:oleObj r:id="rId5" imgW="2439360" imgH="4527360" progId="CorelDRAW.Graphic.1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06628" y="950652"/>
                          <a:ext cx="1334039" cy="248369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054" y="1033015"/>
              <a:ext cx="1239838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Скругленная соединительная линия 28"/>
            <p:cNvCxnSpPr/>
            <p:nvPr/>
          </p:nvCxnSpPr>
          <p:spPr>
            <a:xfrm rot="5400000">
              <a:off x="6864277" y="3843488"/>
              <a:ext cx="1417032" cy="1098307"/>
            </a:xfrm>
            <a:prstGeom prst="curvedConnector3">
              <a:avLst/>
            </a:prstGeom>
            <a:ln>
              <a:solidFill>
                <a:srgbClr val="2500B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Скругленная соединительная линия 38"/>
            <p:cNvCxnSpPr/>
            <p:nvPr/>
          </p:nvCxnSpPr>
          <p:spPr>
            <a:xfrm rot="16200000" flipH="1">
              <a:off x="6081098" y="3649870"/>
              <a:ext cx="627893" cy="79249"/>
            </a:xfrm>
            <a:prstGeom prst="curvedConnector3">
              <a:avLst>
                <a:gd name="adj1" fmla="val 63484"/>
              </a:avLst>
            </a:prstGeom>
            <a:ln>
              <a:solidFill>
                <a:srgbClr val="2500B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1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properties – apparent volume</a:t>
            </a:r>
            <a:endParaRPr lang="ru-RU" dirty="0"/>
          </a:p>
        </p:txBody>
      </p:sp>
      <p:grpSp>
        <p:nvGrpSpPr>
          <p:cNvPr id="5" name="Group 20"/>
          <p:cNvGrpSpPr>
            <a:grpSpLocks noChangeAspect="1"/>
          </p:cNvGrpSpPr>
          <p:nvPr/>
        </p:nvGrpSpPr>
        <p:grpSpPr bwMode="auto">
          <a:xfrm>
            <a:off x="4235690" y="1834712"/>
            <a:ext cx="4421612" cy="3053450"/>
            <a:chOff x="1338" y="845"/>
            <a:chExt cx="3003" cy="221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205"/>
              <a:ext cx="774" cy="7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4"/>
            <p:cNvSpPr>
              <a:spLocks noChangeAspect="1" noChangeArrowheads="1"/>
            </p:cNvSpPr>
            <p:nvPr/>
          </p:nvSpPr>
          <p:spPr bwMode="auto">
            <a:xfrm>
              <a:off x="1338" y="2108"/>
              <a:ext cx="1150" cy="940"/>
            </a:xfrm>
            <a:prstGeom prst="rect">
              <a:avLst/>
            </a:prstGeom>
            <a:blipFill dpi="0" rotWithShape="0">
              <a:blip r:embed="rId3">
                <a:alphaModFix amt="79000"/>
              </a:blip>
              <a:srcRect/>
              <a:tile tx="0" ty="0" sx="100000" sy="100000" flip="none" algn="tl"/>
            </a:blipFill>
            <a:ln w="9398">
              <a:solidFill>
                <a:srgbClr val="0084D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8" name="AutoShape 5"/>
            <p:cNvSpPr>
              <a:spLocks noChangeAspect="1" noChangeArrowheads="1"/>
            </p:cNvSpPr>
            <p:nvPr/>
          </p:nvSpPr>
          <p:spPr bwMode="auto">
            <a:xfrm rot="5400000">
              <a:off x="2794" y="2383"/>
              <a:ext cx="135" cy="507"/>
            </a:xfrm>
            <a:prstGeom prst="upArrow">
              <a:avLst>
                <a:gd name="adj1" fmla="val 50000"/>
                <a:gd name="adj2" fmla="val 9388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9" name="Rectangle 7"/>
            <p:cNvSpPr>
              <a:spLocks noChangeAspect="1" noChangeArrowheads="1"/>
            </p:cNvSpPr>
            <p:nvPr/>
          </p:nvSpPr>
          <p:spPr bwMode="auto">
            <a:xfrm>
              <a:off x="3192" y="2024"/>
              <a:ext cx="1148" cy="1031"/>
            </a:xfrm>
            <a:prstGeom prst="rect">
              <a:avLst/>
            </a:prstGeom>
            <a:blipFill dpi="0" rotWithShape="0">
              <a:blip r:embed="rId3">
                <a:alphaModFix amt="40000"/>
              </a:blip>
              <a:srcRect/>
              <a:tile tx="0" ty="0" sx="100000" sy="100000" flip="none" algn="tl"/>
            </a:blipFill>
            <a:ln w="9398">
              <a:solidFill>
                <a:srgbClr val="0084D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0" name="Rectangle 8"/>
            <p:cNvSpPr>
              <a:spLocks noChangeAspect="1" noChangeArrowheads="1"/>
            </p:cNvSpPr>
            <p:nvPr/>
          </p:nvSpPr>
          <p:spPr bwMode="auto">
            <a:xfrm>
              <a:off x="3191" y="1932"/>
              <a:ext cx="1148" cy="18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360">
              <a:solidFill>
                <a:srgbClr val="0084D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" y="1935"/>
              <a:ext cx="1142" cy="184"/>
            </a:xfrm>
            <a:prstGeom prst="rect">
              <a:avLst/>
            </a:prstGeom>
            <a:noFill/>
            <a:ln w="9360">
              <a:solidFill>
                <a:srgbClr val="0084D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AutoShape 10"/>
            <p:cNvSpPr>
              <a:spLocks noChangeAspect="1" noChangeArrowheads="1"/>
            </p:cNvSpPr>
            <p:nvPr/>
          </p:nvSpPr>
          <p:spPr bwMode="auto">
            <a:xfrm rot="10800000">
              <a:off x="1884" y="1693"/>
              <a:ext cx="69" cy="374"/>
            </a:xfrm>
            <a:prstGeom prst="upArrow">
              <a:avLst>
                <a:gd name="adj1" fmla="val 50000"/>
                <a:gd name="adj2" fmla="val 13550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13" name="Group 11"/>
            <p:cNvGrpSpPr>
              <a:grpSpLocks noChangeAspect="1"/>
            </p:cNvGrpSpPr>
            <p:nvPr/>
          </p:nvGrpSpPr>
          <p:grpSpPr bwMode="auto">
            <a:xfrm>
              <a:off x="1338" y="1637"/>
              <a:ext cx="1146" cy="1406"/>
              <a:chOff x="4082" y="922"/>
              <a:chExt cx="554" cy="519"/>
            </a:xfrm>
          </p:grpSpPr>
          <p:sp>
            <p:nvSpPr>
              <p:cNvPr id="18" name="Line 12"/>
              <p:cNvSpPr>
                <a:spLocks noChangeAspect="1" noChangeShapeType="1"/>
              </p:cNvSpPr>
              <p:nvPr/>
            </p:nvSpPr>
            <p:spPr bwMode="auto">
              <a:xfrm>
                <a:off x="4082" y="922"/>
                <a:ext cx="1" cy="520"/>
              </a:xfrm>
              <a:prstGeom prst="line">
                <a:avLst/>
              </a:prstGeom>
              <a:noFill/>
              <a:ln w="9525">
                <a:solidFill>
                  <a:srgbClr val="0084D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Line 13"/>
              <p:cNvSpPr>
                <a:spLocks noChangeAspect="1" noChangeShapeType="1"/>
              </p:cNvSpPr>
              <p:nvPr/>
            </p:nvSpPr>
            <p:spPr bwMode="auto">
              <a:xfrm>
                <a:off x="4637" y="922"/>
                <a:ext cx="1" cy="520"/>
              </a:xfrm>
              <a:prstGeom prst="line">
                <a:avLst/>
              </a:prstGeom>
              <a:noFill/>
              <a:ln w="9525">
                <a:solidFill>
                  <a:srgbClr val="0084D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 bwMode="auto">
            <a:xfrm>
              <a:off x="3189" y="1645"/>
              <a:ext cx="1152" cy="1409"/>
              <a:chOff x="4977" y="925"/>
              <a:chExt cx="557" cy="520"/>
            </a:xfrm>
          </p:grpSpPr>
          <p:sp>
            <p:nvSpPr>
              <p:cNvPr id="16" name="Line 15"/>
              <p:cNvSpPr>
                <a:spLocks noChangeAspect="1" noChangeShapeType="1"/>
              </p:cNvSpPr>
              <p:nvPr/>
            </p:nvSpPr>
            <p:spPr bwMode="auto">
              <a:xfrm>
                <a:off x="4977" y="925"/>
                <a:ext cx="0" cy="520"/>
              </a:xfrm>
              <a:prstGeom prst="line">
                <a:avLst/>
              </a:prstGeom>
              <a:noFill/>
              <a:ln w="9525">
                <a:solidFill>
                  <a:srgbClr val="0084D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Line 16"/>
              <p:cNvSpPr>
                <a:spLocks noChangeAspect="1" noChangeShapeType="1"/>
              </p:cNvSpPr>
              <p:nvPr/>
            </p:nvSpPr>
            <p:spPr bwMode="auto">
              <a:xfrm>
                <a:off x="5533" y="925"/>
                <a:ext cx="1" cy="520"/>
              </a:xfrm>
              <a:prstGeom prst="line">
                <a:avLst/>
              </a:prstGeom>
              <a:noFill/>
              <a:ln w="9525">
                <a:solidFill>
                  <a:srgbClr val="0084D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15" name="Picture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845"/>
              <a:ext cx="774" cy="7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2" y="1940731"/>
            <a:ext cx="3386070" cy="2934594"/>
          </a:xfrm>
          <a:prstGeom prst="rect">
            <a:avLst/>
          </a:prstGeom>
        </p:spPr>
      </p:pic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349758" y="3215149"/>
            <a:ext cx="728160" cy="49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000" tIns="40500" rIns="81000" bIns="40500"/>
          <a:lstStyle>
            <a:lvl1pPr defTabSz="404813"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8338" indent="-257175" defTabSz="404813"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8700" indent="-206375" defTabSz="404813"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9863" indent="-204788" defTabSz="404813"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51025" indent="-204788" defTabSz="404813"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08225" indent="-204788" defTabSz="4048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65425" indent="-204788" defTabSz="4048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22625" indent="-204788" defTabSz="4048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79825" indent="-204788" defTabSz="4048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3000"/>
              </a:lnSpc>
              <a:buSzPct val="100000"/>
            </a:pPr>
            <a:r>
              <a:rPr lang="en-US" altLang="ru-RU" sz="2200" b="1" dirty="0" err="1">
                <a:solidFill>
                  <a:srgbClr val="000000"/>
                </a:solidFill>
                <a:latin typeface="+mn-lt"/>
                <a:ea typeface="DejaVu Sans" pitchFamily="34" charset="0"/>
                <a:cs typeface="DejaVu Sans" pitchFamily="34" charset="0"/>
              </a:rPr>
              <a:t>V</a:t>
            </a:r>
            <a:r>
              <a:rPr lang="en-US" altLang="ru-RU" sz="2200" b="1" baseline="50000" dirty="0" err="1">
                <a:solidFill>
                  <a:srgbClr val="000000"/>
                </a:solidFill>
                <a:latin typeface="+mn-lt"/>
                <a:ea typeface="DejaVu Sans" pitchFamily="34" charset="0"/>
                <a:cs typeface="DejaVu Sans" pitchFamily="34" charset="0"/>
              </a:rPr>
              <a:t>app</a:t>
            </a:r>
            <a:endParaRPr lang="en-US" altLang="ru-RU" sz="2200" b="1" baseline="50000" dirty="0">
              <a:solidFill>
                <a:srgbClr val="000000"/>
              </a:solidFill>
              <a:latin typeface="+mn-lt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80705" y="5194224"/>
            <a:ext cx="4796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800" dirty="0" smtClean="0"/>
              <a:t>Partial</a:t>
            </a:r>
            <a:r>
              <a:rPr lang="en-US" altLang="ru-RU" sz="2800" i="1" dirty="0" smtClean="0"/>
              <a:t> (apparent) </a:t>
            </a:r>
            <a:r>
              <a:rPr lang="en-GB" sz="2800" dirty="0" smtClean="0"/>
              <a:t>volume</a:t>
            </a:r>
            <a:r>
              <a:rPr lang="ru-RU" sz="2800" dirty="0" smtClean="0"/>
              <a:t> </a:t>
            </a:r>
            <a:r>
              <a:rPr lang="ru-RU" sz="2800" dirty="0"/>
              <a:t>о</a:t>
            </a:r>
            <a:r>
              <a:rPr lang="en-GB" sz="2800" dirty="0"/>
              <a:t>f </a:t>
            </a:r>
            <a:r>
              <a:rPr lang="en-GB" sz="2800" dirty="0" smtClean="0"/>
              <a:t>a protein molecule: </a:t>
            </a:r>
            <a:r>
              <a:rPr lang="en-GB" sz="2800" dirty="0" err="1" smtClean="0"/>
              <a:t>V</a:t>
            </a:r>
            <a:r>
              <a:rPr lang="en-GB" sz="2800" baseline="30000" dirty="0" err="1" smtClean="0"/>
              <a:t>app</a:t>
            </a:r>
            <a:r>
              <a:rPr lang="en-US" sz="2800" baseline="-25000" dirty="0" smtClean="0"/>
              <a:t> </a:t>
            </a:r>
            <a:r>
              <a:rPr lang="en-GB" sz="2800" dirty="0" smtClean="0"/>
              <a:t>= V - V</a:t>
            </a:r>
            <a:r>
              <a:rPr lang="en-GB" sz="2800" baseline="-25000" dirty="0" smtClean="0"/>
              <a:t>0</a:t>
            </a:r>
            <a:endParaRPr lang="ru-RU" sz="2800" baseline="-25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826296" y="4111673"/>
            <a:ext cx="445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/>
              <a:t>V</a:t>
            </a:r>
            <a:r>
              <a:rPr lang="en-GB" sz="2200" b="1" baseline="-25000" dirty="0"/>
              <a:t>0</a:t>
            </a:r>
            <a:endParaRPr lang="ru-RU" sz="2200" b="1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16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Volumetric properties - </a:t>
            </a:r>
            <a:r>
              <a:rPr lang="en-US" dirty="0"/>
              <a:t>m</a:t>
            </a:r>
            <a:r>
              <a:rPr lang="en-US" dirty="0" smtClean="0"/>
              <a:t>otivation</a:t>
            </a:r>
            <a:endParaRPr lang="ru-RU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46962" y="2590711"/>
            <a:ext cx="765175" cy="49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000" tIns="40500" rIns="81000" bIns="40500"/>
          <a:lstStyle>
            <a:lvl1pPr defTabSz="404813"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8338" indent="-257175" defTabSz="404813"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8700" indent="-206375" defTabSz="404813"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9863" indent="-204788" defTabSz="404813"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51025" indent="-204788" defTabSz="404813"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08225" indent="-204788" defTabSz="4048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65425" indent="-204788" defTabSz="4048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22625" indent="-204788" defTabSz="4048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79825" indent="-204788" defTabSz="4048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08038" algn="l"/>
                <a:tab pos="1211263" algn="l"/>
                <a:tab pos="1616075" algn="l"/>
                <a:tab pos="2020888" algn="l"/>
                <a:tab pos="2424113" algn="l"/>
                <a:tab pos="2828925" algn="l"/>
                <a:tab pos="3233738" algn="l"/>
                <a:tab pos="3636963" algn="l"/>
                <a:tab pos="4041775" algn="l"/>
                <a:tab pos="4446588" algn="l"/>
                <a:tab pos="4851400" algn="l"/>
                <a:tab pos="5254625" algn="l"/>
                <a:tab pos="5659438" algn="l"/>
                <a:tab pos="6064250" algn="l"/>
                <a:tab pos="6467475" algn="l"/>
                <a:tab pos="6872288" algn="l"/>
                <a:tab pos="7277100" algn="l"/>
                <a:tab pos="7680325" algn="l"/>
                <a:tab pos="8085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3000"/>
              </a:lnSpc>
              <a:buSzPct val="100000"/>
            </a:pPr>
            <a:r>
              <a:rPr lang="en-US" altLang="ru-RU" sz="2200" b="1" dirty="0" err="1">
                <a:solidFill>
                  <a:srgbClr val="000000"/>
                </a:solidFill>
                <a:ea typeface="DejaVu Sans" pitchFamily="34" charset="0"/>
                <a:cs typeface="DejaVu Sans" pitchFamily="34" charset="0"/>
              </a:rPr>
              <a:t>V</a:t>
            </a:r>
            <a:r>
              <a:rPr lang="en-US" altLang="ru-RU" sz="2200" b="1" baseline="50000" dirty="0" err="1">
                <a:solidFill>
                  <a:srgbClr val="000000"/>
                </a:solidFill>
                <a:ea typeface="DejaVu Sans" pitchFamily="34" charset="0"/>
                <a:cs typeface="DejaVu Sans" pitchFamily="34" charset="0"/>
              </a:rPr>
              <a:t>app</a:t>
            </a:r>
            <a:endParaRPr lang="en-US" altLang="ru-RU" sz="2200" b="1" baseline="50000" dirty="0">
              <a:solidFill>
                <a:srgbClr val="000000"/>
              </a:solidFill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885975" y="2588470"/>
            <a:ext cx="273685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19188" indent="-309563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36700" indent="-2571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05000" indent="-2063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71713" indent="-2063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8913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6113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3313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0513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ru-RU" sz="2400" i="1" dirty="0" err="1">
                <a:solidFill>
                  <a:srgbClr val="00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 err="1">
                <a:solidFill>
                  <a:srgbClr val="0033CC"/>
                </a:solidFill>
                <a:cs typeface="Arial" panose="020B0604020202020204" pitchFamily="34" charset="0"/>
              </a:rPr>
              <a:t>app</a:t>
            </a:r>
            <a:r>
              <a:rPr lang="en-US" altLang="ru-RU" sz="2400" baseline="-25000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ru-RU" sz="2400" dirty="0">
                <a:solidFill>
                  <a:srgbClr val="0033CC"/>
                </a:solidFill>
                <a:cs typeface="Arial" panose="020B0604020202020204" pitchFamily="34" charset="0"/>
              </a:rPr>
              <a:t>= </a:t>
            </a:r>
            <a:r>
              <a:rPr lang="en-US" altLang="ru-RU" sz="2400" i="1" dirty="0" err="1">
                <a:solidFill>
                  <a:srgbClr val="00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 err="1">
                <a:solidFill>
                  <a:srgbClr val="0033CC"/>
                </a:solidFill>
                <a:cs typeface="Arial" panose="020B0604020202020204" pitchFamily="34" charset="0"/>
              </a:rPr>
              <a:t>int</a:t>
            </a:r>
            <a:r>
              <a:rPr lang="en-US" altLang="ru-RU" sz="2400" dirty="0">
                <a:solidFill>
                  <a:srgbClr val="0033CC"/>
                </a:solidFill>
                <a:cs typeface="Arial" panose="020B0604020202020204" pitchFamily="34" charset="0"/>
              </a:rPr>
              <a:t> + </a:t>
            </a:r>
            <a:r>
              <a:rPr lang="el-GR" altLang="ru-RU" sz="2400" dirty="0">
                <a:solidFill>
                  <a:srgbClr val="0033CC"/>
                </a:solidFill>
                <a:cs typeface="Arial" panose="020B0604020202020204" pitchFamily="34" charset="0"/>
              </a:rPr>
              <a:t>Δ</a:t>
            </a:r>
            <a:r>
              <a:rPr lang="en-US" altLang="ru-RU" sz="2400" i="1" dirty="0" err="1">
                <a:solidFill>
                  <a:srgbClr val="00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 err="1">
                <a:solidFill>
                  <a:srgbClr val="0033CC"/>
                </a:solidFill>
                <a:cs typeface="Arial" panose="020B0604020202020204" pitchFamily="34" charset="0"/>
              </a:rPr>
              <a:t>water</a:t>
            </a:r>
            <a:endParaRPr lang="en-US" altLang="ru-RU" sz="2400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oup 20"/>
          <p:cNvGrpSpPr>
            <a:grpSpLocks noChangeAspect="1"/>
          </p:cNvGrpSpPr>
          <p:nvPr/>
        </p:nvGrpSpPr>
        <p:grpSpPr bwMode="auto">
          <a:xfrm>
            <a:off x="384712" y="2090229"/>
            <a:ext cx="2976547" cy="2063570"/>
            <a:chOff x="1338" y="845"/>
            <a:chExt cx="2994" cy="221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205"/>
              <a:ext cx="774" cy="7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4"/>
            <p:cNvSpPr>
              <a:spLocks noChangeAspect="1" noChangeArrowheads="1"/>
            </p:cNvSpPr>
            <p:nvPr/>
          </p:nvSpPr>
          <p:spPr bwMode="auto">
            <a:xfrm>
              <a:off x="1338" y="2108"/>
              <a:ext cx="1150" cy="940"/>
            </a:xfrm>
            <a:prstGeom prst="rect">
              <a:avLst/>
            </a:prstGeom>
            <a:blipFill dpi="0" rotWithShape="0">
              <a:blip r:embed="rId3">
                <a:alphaModFix amt="79000"/>
              </a:blip>
              <a:srcRect/>
              <a:tile tx="0" ty="0" sx="100000" sy="100000" flip="none" algn="tl"/>
            </a:blipFill>
            <a:ln w="9398">
              <a:solidFill>
                <a:srgbClr val="0084D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9" name="AutoShape 5"/>
            <p:cNvSpPr>
              <a:spLocks noChangeAspect="1" noChangeArrowheads="1"/>
            </p:cNvSpPr>
            <p:nvPr/>
          </p:nvSpPr>
          <p:spPr bwMode="auto">
            <a:xfrm rot="5400000">
              <a:off x="2794" y="2383"/>
              <a:ext cx="135" cy="507"/>
            </a:xfrm>
            <a:prstGeom prst="upArrow">
              <a:avLst>
                <a:gd name="adj1" fmla="val 50000"/>
                <a:gd name="adj2" fmla="val 93889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0" name="Rectangle 7"/>
            <p:cNvSpPr>
              <a:spLocks noChangeAspect="1" noChangeArrowheads="1"/>
            </p:cNvSpPr>
            <p:nvPr/>
          </p:nvSpPr>
          <p:spPr bwMode="auto">
            <a:xfrm>
              <a:off x="3184" y="2025"/>
              <a:ext cx="1148" cy="1031"/>
            </a:xfrm>
            <a:prstGeom prst="rect">
              <a:avLst/>
            </a:prstGeom>
            <a:blipFill dpi="0" rotWithShape="0">
              <a:blip r:embed="rId3">
                <a:alphaModFix amt="40000"/>
              </a:blip>
              <a:srcRect/>
              <a:tile tx="0" ty="0" sx="100000" sy="100000" flip="none" algn="tl"/>
            </a:blipFill>
            <a:ln w="9398">
              <a:solidFill>
                <a:srgbClr val="0084D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1" name="Rectangle 8"/>
            <p:cNvSpPr>
              <a:spLocks noChangeAspect="1" noChangeArrowheads="1"/>
            </p:cNvSpPr>
            <p:nvPr/>
          </p:nvSpPr>
          <p:spPr bwMode="auto">
            <a:xfrm>
              <a:off x="3184" y="1937"/>
              <a:ext cx="1148" cy="18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360">
              <a:solidFill>
                <a:srgbClr val="0084D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" y="1933"/>
              <a:ext cx="114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84D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AutoShape 10"/>
            <p:cNvSpPr>
              <a:spLocks noChangeAspect="1" noChangeArrowheads="1"/>
            </p:cNvSpPr>
            <p:nvPr/>
          </p:nvSpPr>
          <p:spPr bwMode="auto">
            <a:xfrm rot="10800000">
              <a:off x="1884" y="1693"/>
              <a:ext cx="69" cy="374"/>
            </a:xfrm>
            <a:prstGeom prst="upArrow">
              <a:avLst>
                <a:gd name="adj1" fmla="val 50000"/>
                <a:gd name="adj2" fmla="val 13550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grpSp>
          <p:nvGrpSpPr>
            <p:cNvPr id="14" name="Group 11"/>
            <p:cNvGrpSpPr>
              <a:grpSpLocks noChangeAspect="1"/>
            </p:cNvGrpSpPr>
            <p:nvPr/>
          </p:nvGrpSpPr>
          <p:grpSpPr bwMode="auto">
            <a:xfrm>
              <a:off x="1338" y="1637"/>
              <a:ext cx="1146" cy="1406"/>
              <a:chOff x="4082" y="922"/>
              <a:chExt cx="554" cy="519"/>
            </a:xfrm>
          </p:grpSpPr>
          <p:sp>
            <p:nvSpPr>
              <p:cNvPr id="19" name="Line 12"/>
              <p:cNvSpPr>
                <a:spLocks noChangeAspect="1" noChangeShapeType="1"/>
              </p:cNvSpPr>
              <p:nvPr/>
            </p:nvSpPr>
            <p:spPr bwMode="auto">
              <a:xfrm>
                <a:off x="4082" y="922"/>
                <a:ext cx="1" cy="520"/>
              </a:xfrm>
              <a:prstGeom prst="line">
                <a:avLst/>
              </a:prstGeom>
              <a:noFill/>
              <a:ln w="9525">
                <a:solidFill>
                  <a:srgbClr val="0084D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Line 13"/>
              <p:cNvSpPr>
                <a:spLocks noChangeAspect="1" noChangeShapeType="1"/>
              </p:cNvSpPr>
              <p:nvPr/>
            </p:nvSpPr>
            <p:spPr bwMode="auto">
              <a:xfrm>
                <a:off x="4637" y="922"/>
                <a:ext cx="1" cy="520"/>
              </a:xfrm>
              <a:prstGeom prst="line">
                <a:avLst/>
              </a:prstGeom>
              <a:noFill/>
              <a:ln w="9525">
                <a:solidFill>
                  <a:srgbClr val="0084D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3183" y="1649"/>
              <a:ext cx="1147" cy="1408"/>
              <a:chOff x="4978" y="927"/>
              <a:chExt cx="555" cy="520"/>
            </a:xfrm>
          </p:grpSpPr>
          <p:sp>
            <p:nvSpPr>
              <p:cNvPr id="17" name="Line 15"/>
              <p:cNvSpPr>
                <a:spLocks noChangeAspect="1" noChangeShapeType="1"/>
              </p:cNvSpPr>
              <p:nvPr/>
            </p:nvSpPr>
            <p:spPr bwMode="auto">
              <a:xfrm>
                <a:off x="4978" y="927"/>
                <a:ext cx="1" cy="520"/>
              </a:xfrm>
              <a:prstGeom prst="line">
                <a:avLst/>
              </a:prstGeom>
              <a:noFill/>
              <a:ln w="9525">
                <a:solidFill>
                  <a:srgbClr val="0084D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Line 16"/>
              <p:cNvSpPr>
                <a:spLocks noChangeAspect="1" noChangeShapeType="1"/>
              </p:cNvSpPr>
              <p:nvPr/>
            </p:nvSpPr>
            <p:spPr bwMode="auto">
              <a:xfrm>
                <a:off x="5532" y="927"/>
                <a:ext cx="1" cy="520"/>
              </a:xfrm>
              <a:prstGeom prst="line">
                <a:avLst/>
              </a:prstGeom>
              <a:noFill/>
              <a:ln w="9525">
                <a:solidFill>
                  <a:srgbClr val="0084D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16" name="Picture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845"/>
              <a:ext cx="774" cy="73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50310" y="4907135"/>
            <a:ext cx="8569325" cy="136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11163" indent="-3079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71525" indent="-2571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31888" indent="-2063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2063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00250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57450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14650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71850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altLang="ru-RU" sz="2400" i="1" dirty="0" err="1">
                <a:solidFill>
                  <a:srgbClr val="33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 err="1">
                <a:solidFill>
                  <a:srgbClr val="3333CC"/>
                </a:solidFill>
                <a:cs typeface="Arial" panose="020B0604020202020204" pitchFamily="34" charset="0"/>
              </a:rPr>
              <a:t>int</a:t>
            </a:r>
            <a:r>
              <a:rPr lang="en-US" altLang="ru-RU" sz="2000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altLang="ru-RU" sz="2000" dirty="0">
                <a:cs typeface="Arial" panose="020B0604020202020204" pitchFamily="34" charset="0"/>
              </a:rPr>
              <a:t> -  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volume of the molecule, </a:t>
            </a:r>
            <a:r>
              <a:rPr lang="en-US" altLang="ru-RU" sz="2400" i="1" dirty="0">
                <a:solidFill>
                  <a:srgbClr val="3333CC"/>
                </a:solidFill>
                <a:cs typeface="Arial" panose="020B0604020202020204" pitchFamily="34" charset="0"/>
              </a:rPr>
              <a:t>∆</a:t>
            </a:r>
            <a:r>
              <a:rPr lang="en-US" altLang="ru-RU" sz="2400" i="1" dirty="0" err="1">
                <a:solidFill>
                  <a:srgbClr val="33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 err="1">
                <a:solidFill>
                  <a:srgbClr val="3333CC"/>
                </a:solidFill>
                <a:cs typeface="Arial" panose="020B0604020202020204" pitchFamily="34" charset="0"/>
              </a:rPr>
              <a:t>water</a:t>
            </a:r>
            <a:r>
              <a:rPr lang="en-US" altLang="ru-RU" sz="24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contribution of the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solvent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altLang="ru-RU" sz="2400" i="1" dirty="0" err="1" smtClean="0">
                <a:solidFill>
                  <a:srgbClr val="33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 err="1" smtClean="0">
                <a:solidFill>
                  <a:srgbClr val="3333CC"/>
                </a:solidFill>
                <a:cs typeface="Arial" panose="020B0604020202020204" pitchFamily="34" charset="0"/>
              </a:rPr>
              <a:t>M</a:t>
            </a:r>
            <a:r>
              <a:rPr lang="en-US" altLang="ru-RU" sz="2400" baseline="30000" dirty="0" err="1" smtClean="0">
                <a:solidFill>
                  <a:srgbClr val="3333CC"/>
                </a:solidFill>
                <a:cs typeface="Arial" panose="020B0604020202020204" pitchFamily="34" charset="0"/>
              </a:rPr>
              <a:t>vdW</a:t>
            </a:r>
            <a:r>
              <a:rPr lang="en-US" altLang="ru-RU" sz="2400" baseline="-25000" dirty="0" smtClean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altLang="ru-RU" sz="2400" baseline="-25000" dirty="0" smtClean="0">
                <a:cs typeface="Arial" panose="020B0604020202020204" pitchFamily="34" charset="0"/>
              </a:rPr>
              <a:t> </a:t>
            </a:r>
            <a:r>
              <a:rPr lang="en-US" altLang="ru-RU" baseline="-25000" dirty="0" smtClean="0">
                <a:cs typeface="Arial" panose="020B0604020202020204" pitchFamily="34" charset="0"/>
              </a:rPr>
              <a:t> </a:t>
            </a:r>
            <a:r>
              <a:rPr lang="en-US" altLang="ru-RU" dirty="0">
                <a:cs typeface="Arial" panose="020B0604020202020204" pitchFamily="34" charset="0"/>
              </a:rPr>
              <a:t>- 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 der Waals volume of the molecule, </a:t>
            </a:r>
            <a:r>
              <a:rPr lang="en-US" altLang="ru-RU" sz="2400" i="1" dirty="0" err="1">
                <a:solidFill>
                  <a:srgbClr val="33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 err="1">
                <a:solidFill>
                  <a:srgbClr val="3333CC"/>
                </a:solidFill>
                <a:cs typeface="Arial" panose="020B0604020202020204" pitchFamily="34" charset="0"/>
              </a:rPr>
              <a:t>M</a:t>
            </a:r>
            <a:r>
              <a:rPr lang="en-US" altLang="ru-RU" sz="2400" baseline="30000" dirty="0" err="1">
                <a:solidFill>
                  <a:srgbClr val="3333CC"/>
                </a:solidFill>
                <a:cs typeface="Arial" panose="020B0604020202020204" pitchFamily="34" charset="0"/>
              </a:rPr>
              <a:t>empty</a:t>
            </a:r>
            <a:r>
              <a:rPr lang="en-US" altLang="ru-RU" sz="2000" dirty="0">
                <a:solidFill>
                  <a:srgbClr val="3333CC"/>
                </a:solidFill>
                <a:cs typeface="Arial" panose="020B0604020202020204" pitchFamily="34" charset="0"/>
              </a:rPr>
              <a:t>  </a:t>
            </a:r>
            <a:r>
              <a:rPr lang="en-US" altLang="ru-RU" sz="2000" dirty="0">
                <a:cs typeface="Arial" panose="020B0604020202020204" pitchFamily="34" charset="0"/>
              </a:rPr>
              <a:t>-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   of internal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voids</a:t>
            </a:r>
          </a:p>
          <a:p>
            <a:pPr>
              <a:lnSpc>
                <a:spcPct val="95000"/>
              </a:lnSpc>
              <a:spcBef>
                <a:spcPts val="1200"/>
              </a:spcBef>
            </a:pPr>
            <a:r>
              <a:rPr lang="en-US" altLang="ru-RU" sz="2400" i="1" dirty="0" smtClean="0">
                <a:solidFill>
                  <a:srgbClr val="33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 smtClean="0">
                <a:solidFill>
                  <a:srgbClr val="3333CC"/>
                </a:solidFill>
                <a:cs typeface="Arial" panose="020B0604020202020204" pitchFamily="34" charset="0"/>
              </a:rPr>
              <a:t>M </a:t>
            </a:r>
            <a:r>
              <a:rPr lang="en-US" altLang="ru-RU" baseline="-25000" dirty="0" smtClean="0">
                <a:cs typeface="Arial" panose="020B0604020202020204" pitchFamily="34" charset="0"/>
              </a:rPr>
              <a:t>  </a:t>
            </a:r>
            <a:r>
              <a:rPr lang="en-US" altLang="ru-RU" dirty="0" smtClean="0">
                <a:cs typeface="Arial" panose="020B0604020202020204" pitchFamily="34" charset="0"/>
              </a:rPr>
              <a:t>-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volume,</a:t>
            </a:r>
            <a:r>
              <a:rPr lang="en-US" altLang="ru-RU" sz="2400" i="1" dirty="0">
                <a:solidFill>
                  <a:srgbClr val="3333CC"/>
                </a:solidFill>
                <a:cs typeface="Arial" panose="020B0604020202020204" pitchFamily="34" charset="0"/>
              </a:rPr>
              <a:t> </a:t>
            </a:r>
            <a:r>
              <a:rPr lang="en-US" altLang="ru-RU" sz="2400" i="1" dirty="0" smtClean="0">
                <a:solidFill>
                  <a:srgbClr val="33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 smtClean="0">
                <a:solidFill>
                  <a:srgbClr val="3333CC"/>
                </a:solidFill>
                <a:cs typeface="Arial" panose="020B0604020202020204" pitchFamily="34" charset="0"/>
              </a:rPr>
              <a:t>TI </a:t>
            </a:r>
            <a:r>
              <a:rPr lang="en-US" altLang="ru-RU" baseline="-25000" dirty="0" smtClean="0">
                <a:cs typeface="Arial" panose="020B0604020202020204" pitchFamily="34" charset="0"/>
              </a:rPr>
              <a:t> 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thermal volume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843296" y="1291247"/>
            <a:ext cx="59644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i="1" dirty="0" smtClean="0"/>
              <a:t>Partial </a:t>
            </a:r>
            <a:r>
              <a:rPr lang="en-US" altLang="ru-RU" sz="2400" i="1" dirty="0"/>
              <a:t>molar </a:t>
            </a:r>
            <a:r>
              <a:rPr lang="en-US" altLang="ru-RU" sz="2400" i="1" dirty="0" smtClean="0"/>
              <a:t>(apparent</a:t>
            </a:r>
            <a:r>
              <a:rPr lang="en-US" altLang="ru-RU" sz="2400" i="1" dirty="0"/>
              <a:t>)</a:t>
            </a:r>
            <a:r>
              <a:rPr lang="en-US" altLang="ru-RU" sz="2400" dirty="0"/>
              <a:t> volume of a solute macromolecule and its </a:t>
            </a:r>
            <a:r>
              <a:rPr lang="en-US" altLang="ru-RU" sz="2400" dirty="0" smtClean="0"/>
              <a:t>components</a:t>
            </a:r>
            <a:endParaRPr lang="ru-RU" altLang="ru-RU" sz="2400" dirty="0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8604250" y="0"/>
            <a:ext cx="53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ru-RU" sz="1800"/>
              <a:t>1</a:t>
            </a:r>
            <a:endParaRPr lang="ru-RU" altLang="ru-RU" sz="1800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3872330" y="3422765"/>
            <a:ext cx="5060950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19188" indent="-309563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36700" indent="-2571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05000" indent="-2063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71713" indent="-2063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8913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6113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3313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0513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ru-RU" sz="2400" i="1" dirty="0" err="1">
                <a:solidFill>
                  <a:srgbClr val="00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 err="1">
                <a:solidFill>
                  <a:srgbClr val="0033CC"/>
                </a:solidFill>
                <a:cs typeface="Arial" panose="020B0604020202020204" pitchFamily="34" charset="0"/>
              </a:rPr>
              <a:t>app</a:t>
            </a:r>
            <a:r>
              <a:rPr lang="en-US" altLang="ru-RU" sz="2400" baseline="-25000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ru-RU" sz="2400" dirty="0">
                <a:solidFill>
                  <a:srgbClr val="0033CC"/>
                </a:solidFill>
                <a:cs typeface="Arial" panose="020B0604020202020204" pitchFamily="34" charset="0"/>
              </a:rPr>
              <a:t>= </a:t>
            </a:r>
            <a:r>
              <a:rPr lang="en-US" altLang="ru-RU" sz="2400" i="1" dirty="0" err="1">
                <a:solidFill>
                  <a:srgbClr val="00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 err="1">
                <a:solidFill>
                  <a:srgbClr val="0033CC"/>
                </a:solidFill>
                <a:cs typeface="Arial" panose="020B0604020202020204" pitchFamily="34" charset="0"/>
              </a:rPr>
              <a:t>M</a:t>
            </a:r>
            <a:r>
              <a:rPr lang="en-US" altLang="ru-RU" sz="2400" baseline="30000" dirty="0" err="1">
                <a:solidFill>
                  <a:srgbClr val="0033CC"/>
                </a:solidFill>
                <a:cs typeface="Arial" panose="020B0604020202020204" pitchFamily="34" charset="0"/>
              </a:rPr>
              <a:t>vdW</a:t>
            </a:r>
            <a:r>
              <a:rPr lang="en-US" altLang="ru-RU" sz="2400" baseline="30000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ru-RU" sz="2400" dirty="0">
                <a:solidFill>
                  <a:srgbClr val="0033CC"/>
                </a:solidFill>
                <a:cs typeface="Arial" panose="020B0604020202020204" pitchFamily="34" charset="0"/>
              </a:rPr>
              <a:t>+ </a:t>
            </a:r>
            <a:r>
              <a:rPr lang="en-US" altLang="ru-RU" sz="2400" i="1" dirty="0" err="1">
                <a:solidFill>
                  <a:srgbClr val="0033CC"/>
                </a:solidFill>
                <a:cs typeface="Times New Roman" panose="02020603050405020304" pitchFamily="18" charset="0"/>
              </a:rPr>
              <a:t>V</a:t>
            </a:r>
            <a:r>
              <a:rPr lang="en-US" altLang="ru-RU" sz="2400" baseline="-30000" dirty="0" err="1">
                <a:solidFill>
                  <a:srgbClr val="0033CC"/>
                </a:solidFill>
                <a:cs typeface="Times New Roman" panose="02020603050405020304" pitchFamily="18" charset="0"/>
              </a:rPr>
              <a:t>M</a:t>
            </a:r>
            <a:r>
              <a:rPr lang="en-US" altLang="ru-RU" sz="2400" baseline="30000" dirty="0" err="1">
                <a:solidFill>
                  <a:srgbClr val="0033CC"/>
                </a:solidFill>
                <a:cs typeface="Times New Roman" panose="02020603050405020304" pitchFamily="18" charset="0"/>
              </a:rPr>
              <a:t>empty</a:t>
            </a:r>
            <a:r>
              <a:rPr lang="en-US" altLang="ru-RU" sz="2400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altLang="ru-RU" sz="2400" dirty="0" smtClean="0">
                <a:solidFill>
                  <a:srgbClr val="0033CC"/>
                </a:solidFill>
                <a:cs typeface="Arial" panose="020B0604020202020204" pitchFamily="34" charset="0"/>
              </a:rPr>
              <a:t>+ </a:t>
            </a:r>
            <a:r>
              <a:rPr lang="el-GR" altLang="ru-RU" sz="2400" dirty="0" smtClean="0">
                <a:solidFill>
                  <a:srgbClr val="0033CC"/>
                </a:solidFill>
                <a:cs typeface="Arial" panose="020B0604020202020204" pitchFamily="34" charset="0"/>
              </a:rPr>
              <a:t>Δ</a:t>
            </a:r>
            <a:r>
              <a:rPr lang="en-US" altLang="ru-RU" sz="2400" i="1" dirty="0" smtClean="0">
                <a:solidFill>
                  <a:srgbClr val="00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 smtClean="0">
                <a:solidFill>
                  <a:srgbClr val="0033CC"/>
                </a:solidFill>
                <a:cs typeface="Arial" panose="020B0604020202020204" pitchFamily="34" charset="0"/>
              </a:rPr>
              <a:t>TI</a:t>
            </a:r>
            <a:endParaRPr lang="en-US" altLang="ru-RU" sz="2400" baseline="-25000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27" name="AutoShape 27"/>
          <p:cNvSpPr>
            <a:spLocks/>
          </p:cNvSpPr>
          <p:nvPr/>
        </p:nvSpPr>
        <p:spPr bwMode="auto">
          <a:xfrm rot="-5400000">
            <a:off x="5350309" y="3287811"/>
            <a:ext cx="393700" cy="1508157"/>
          </a:xfrm>
          <a:prstGeom prst="leftBrace">
            <a:avLst>
              <a:gd name="adj1" fmla="val 25135"/>
              <a:gd name="adj2" fmla="val 5244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5456246" y="4350658"/>
            <a:ext cx="4318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19188" indent="-309563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36700" indent="-2571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05000" indent="-2063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71713" indent="-206375" defTabSz="822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28913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86113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3313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0513" indent="-206375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ru-RU" sz="2400" i="1" dirty="0">
                <a:solidFill>
                  <a:srgbClr val="0033CC"/>
                </a:solidFill>
                <a:cs typeface="Arial" panose="020B0604020202020204" pitchFamily="34" charset="0"/>
              </a:rPr>
              <a:t>V</a:t>
            </a:r>
            <a:r>
              <a:rPr lang="en-US" altLang="ru-RU" sz="2400" baseline="-25000" dirty="0">
                <a:solidFill>
                  <a:srgbClr val="0033CC"/>
                </a:solidFill>
                <a:cs typeface="Arial" panose="020B0604020202020204" pitchFamily="34" charset="0"/>
              </a:rPr>
              <a:t>M</a:t>
            </a:r>
            <a:endParaRPr lang="en-US" altLang="ru-RU" sz="2400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26" name="Нижний колонтитул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11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Volumetry</a:t>
            </a:r>
            <a:r>
              <a:rPr lang="en-US" dirty="0" smtClean="0"/>
              <a:t> in silico: decomposition of solution</a:t>
            </a:r>
            <a:endParaRPr lang="ru-RU" dirty="0"/>
          </a:p>
        </p:txBody>
      </p:sp>
      <p:pic>
        <p:nvPicPr>
          <p:cNvPr id="3" name="Рисунок 4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037166"/>
            <a:ext cx="42846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58"/>
          <p:cNvSpPr txBox="1">
            <a:spLocks noChangeArrowheads="1"/>
          </p:cNvSpPr>
          <p:nvPr/>
        </p:nvSpPr>
        <p:spPr bwMode="auto">
          <a:xfrm>
            <a:off x="4949297" y="1149350"/>
            <a:ext cx="399573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latin typeface="Calibri" panose="020F0502020204030204" pitchFamily="34" charset="0"/>
              </a:rPr>
              <a:t>Black disks</a:t>
            </a:r>
            <a:r>
              <a:rPr lang="en-US" altLang="ru-RU" sz="2000" dirty="0">
                <a:latin typeface="Calibri" panose="020F0502020204030204" pitchFamily="34" charset="0"/>
              </a:rPr>
              <a:t>:    a solute molecule.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i="1" dirty="0">
                <a:latin typeface="Calibri" panose="020F0502020204030204" pitchFamily="34" charset="0"/>
              </a:rPr>
              <a:t>van der Waals volume</a:t>
            </a:r>
            <a:r>
              <a:rPr lang="en-US" altLang="ru-RU" sz="2000" dirty="0">
                <a:latin typeface="Calibri" panose="020F0502020204030204" pitchFamily="34" charset="0"/>
              </a:rPr>
              <a:t>     </a:t>
            </a:r>
            <a:r>
              <a:rPr lang="ru-RU" altLang="ru-RU" sz="1800" dirty="0">
                <a:latin typeface="Calibri" panose="020F0502020204030204" pitchFamily="34" charset="0"/>
              </a:rPr>
              <a:t> </a:t>
            </a:r>
            <a:r>
              <a:rPr lang="ru-RU" altLang="ru-RU" sz="2400" b="1" i="1" dirty="0">
                <a:latin typeface="Calibri" panose="020F0502020204030204" pitchFamily="34" charset="0"/>
              </a:rPr>
              <a:t>V</a:t>
            </a:r>
            <a:r>
              <a:rPr lang="en-US" altLang="ru-RU" sz="2400" b="1" i="1" baseline="-25000" dirty="0">
                <a:latin typeface="Calibri" panose="020F0502020204030204" pitchFamily="34" charset="0"/>
              </a:rPr>
              <a:t>M </a:t>
            </a:r>
            <a:r>
              <a:rPr lang="ru-RU" altLang="ru-RU" sz="2400" b="1" i="1" baseline="30000" dirty="0" err="1">
                <a:latin typeface="Calibri" panose="020F0502020204030204" pitchFamily="34" charset="0"/>
              </a:rPr>
              <a:t>vdW</a:t>
            </a:r>
            <a:endParaRPr lang="ru-RU" altLang="ru-RU" sz="2400" b="1" i="1" baseline="30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FF00FF"/>
                </a:solidFill>
                <a:latin typeface="Calibri" panose="020F0502020204030204" pitchFamily="34" charset="0"/>
              </a:rPr>
              <a:t>Pink </a:t>
            </a:r>
            <a:r>
              <a:rPr lang="en-US" altLang="ru-RU" sz="2000" dirty="0">
                <a:solidFill>
                  <a:srgbClr val="FF00FF"/>
                </a:solidFill>
                <a:latin typeface="Calibri" panose="020F0502020204030204" pitchFamily="34" charset="0"/>
              </a:rPr>
              <a:t>areas:</a:t>
            </a:r>
            <a:r>
              <a:rPr lang="en-US" altLang="ru-RU" sz="2000" b="1" dirty="0">
                <a:solidFill>
                  <a:srgbClr val="FF00FF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dirty="0">
                <a:latin typeface="Calibri" panose="020F0502020204030204" pitchFamily="34" charset="0"/>
              </a:rPr>
              <a:t> intramolecular cavities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Calibri" panose="020F0502020204030204" pitchFamily="34" charset="0"/>
              </a:rPr>
              <a:t>                      </a:t>
            </a:r>
            <a:r>
              <a:rPr lang="en-US" altLang="ru-RU" sz="2000" dirty="0" smtClean="0">
                <a:latin typeface="Calibri" panose="020F0502020204030204" pitchFamily="34" charset="0"/>
              </a:rPr>
              <a:t>                       </a:t>
            </a:r>
            <a:r>
              <a:rPr lang="ru-RU" altLang="ru-RU" sz="2400" b="1" i="1" dirty="0" smtClean="0">
                <a:solidFill>
                  <a:srgbClr val="FF00FF"/>
                </a:solidFill>
                <a:latin typeface="Calibri" panose="020F0502020204030204" pitchFamily="34" charset="0"/>
              </a:rPr>
              <a:t>V</a:t>
            </a:r>
            <a:r>
              <a:rPr lang="en-US" altLang="ru-RU" sz="2400" b="1" i="1" baseline="-25000" dirty="0">
                <a:solidFill>
                  <a:srgbClr val="FF00FF"/>
                </a:solidFill>
                <a:latin typeface="Calibri" panose="020F0502020204030204" pitchFamily="34" charset="0"/>
              </a:rPr>
              <a:t>M </a:t>
            </a:r>
            <a:r>
              <a:rPr lang="en-US" altLang="ru-RU" sz="2400" b="1" i="1" baseline="30000" dirty="0">
                <a:solidFill>
                  <a:srgbClr val="FF00FF"/>
                </a:solidFill>
                <a:latin typeface="Calibri" panose="020F0502020204030204" pitchFamily="34" charset="0"/>
              </a:rPr>
              <a:t>empty</a:t>
            </a:r>
            <a:endParaRPr lang="ru-RU" altLang="ru-RU" sz="2400" b="1" dirty="0">
              <a:solidFill>
                <a:srgbClr val="FF00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Red line:       </a:t>
            </a:r>
            <a:r>
              <a:rPr lang="en-US" altLang="ru-RU" sz="2000" dirty="0">
                <a:latin typeface="Calibri" panose="020F0502020204030204" pitchFamily="34" charset="0"/>
              </a:rPr>
              <a:t>molecular border.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Calibri" panose="020F0502020204030204" pitchFamily="34" charset="0"/>
              </a:rPr>
              <a:t> </a:t>
            </a:r>
            <a:r>
              <a:rPr lang="en-US" altLang="ru-RU" sz="2000" i="1" dirty="0">
                <a:latin typeface="Calibri" panose="020F0502020204030204" pitchFamily="34" charset="0"/>
              </a:rPr>
              <a:t>it includes the molecular volume </a:t>
            </a:r>
            <a:r>
              <a:rPr lang="ru-RU" altLang="ru-RU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V</a:t>
            </a:r>
            <a:r>
              <a:rPr lang="ru-RU" altLang="ru-RU" sz="2400" b="1" i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M</a:t>
            </a:r>
            <a:r>
              <a:rPr lang="en-US" altLang="ru-RU" sz="2400" b="1" i="1" baseline="-25000" dirty="0">
                <a:latin typeface="Calibri" panose="020F0502020204030204" pitchFamily="34" charset="0"/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i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              </a:t>
            </a:r>
            <a:r>
              <a:rPr lang="ru-RU" altLang="ru-RU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V</a:t>
            </a:r>
            <a:r>
              <a:rPr lang="ru-RU" altLang="ru-RU" sz="2400" b="1" i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M </a:t>
            </a:r>
            <a:r>
              <a:rPr lang="en-US" altLang="ru-RU" sz="2000" b="1" dirty="0">
                <a:latin typeface="Calibri" panose="020F0502020204030204" pitchFamily="34" charset="0"/>
              </a:rPr>
              <a:t>= </a:t>
            </a:r>
            <a:r>
              <a:rPr lang="ru-RU" altLang="ru-RU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V</a:t>
            </a:r>
            <a:r>
              <a:rPr lang="en-US" altLang="ru-RU" sz="2400" i="1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M </a:t>
            </a:r>
            <a:r>
              <a:rPr lang="ru-RU" altLang="ru-RU" sz="2400" i="1" baseline="30000" dirty="0" err="1">
                <a:solidFill>
                  <a:srgbClr val="000000"/>
                </a:solidFill>
                <a:latin typeface="Calibri" panose="020F0502020204030204" pitchFamily="34" charset="0"/>
              </a:rPr>
              <a:t>vdW</a:t>
            </a:r>
            <a:r>
              <a:rPr lang="en-US" altLang="ru-RU" sz="2000" dirty="0">
                <a:latin typeface="Calibri" panose="020F0502020204030204" pitchFamily="34" charset="0"/>
              </a:rPr>
              <a:t> + </a:t>
            </a:r>
            <a:r>
              <a:rPr lang="ru-RU" altLang="ru-RU" sz="2400" i="1" dirty="0">
                <a:solidFill>
                  <a:srgbClr val="FF00FF"/>
                </a:solidFill>
                <a:latin typeface="Calibri" panose="020F0502020204030204" pitchFamily="34" charset="0"/>
              </a:rPr>
              <a:t>V</a:t>
            </a:r>
            <a:r>
              <a:rPr lang="en-US" altLang="ru-RU" sz="2400" i="1" baseline="-25000" dirty="0">
                <a:solidFill>
                  <a:srgbClr val="FF00FF"/>
                </a:solidFill>
                <a:latin typeface="Calibri" panose="020F0502020204030204" pitchFamily="34" charset="0"/>
              </a:rPr>
              <a:t>M </a:t>
            </a:r>
            <a:r>
              <a:rPr lang="en-US" altLang="ru-RU" sz="2400" i="1" baseline="30000" dirty="0">
                <a:solidFill>
                  <a:srgbClr val="FF00FF"/>
                </a:solidFill>
                <a:latin typeface="Calibri" panose="020F0502020204030204" pitchFamily="34" charset="0"/>
              </a:rPr>
              <a:t>empty</a:t>
            </a:r>
            <a:endParaRPr lang="en-US" altLang="ru-RU" sz="2000" dirty="0">
              <a:solidFill>
                <a:srgbClr val="FF00FF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000" b="1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Green </a:t>
            </a:r>
            <a:r>
              <a:rPr lang="en-US" altLang="ru-RU" sz="2000" dirty="0">
                <a:solidFill>
                  <a:srgbClr val="00B050"/>
                </a:solidFill>
                <a:latin typeface="Calibri" panose="020F0502020204030204" pitchFamily="34" charset="0"/>
              </a:rPr>
              <a:t>area: </a:t>
            </a:r>
            <a:r>
              <a:rPr lang="ru-RU" altLang="ru-RU" sz="20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altLang="ru-RU" sz="2000" dirty="0">
                <a:latin typeface="Calibri" panose="020F0502020204030204" pitchFamily="34" charset="0"/>
              </a:rPr>
              <a:t> boundary voids </a:t>
            </a:r>
            <a:r>
              <a:rPr lang="ru-RU" altLang="ru-RU" sz="2400" b="1" i="1" dirty="0">
                <a:solidFill>
                  <a:srgbClr val="33CC33"/>
                </a:solidFill>
                <a:latin typeface="Calibri" panose="020F0502020204030204" pitchFamily="34" charset="0"/>
              </a:rPr>
              <a:t>V</a:t>
            </a:r>
            <a:r>
              <a:rPr lang="en-US" altLang="ru-RU" sz="2400" b="1" i="1" baseline="-25000" dirty="0">
                <a:solidFill>
                  <a:srgbClr val="33CC33"/>
                </a:solidFill>
                <a:latin typeface="Calibri" panose="020F0502020204030204" pitchFamily="34" charset="0"/>
              </a:rPr>
              <a:t>B</a:t>
            </a:r>
            <a:endParaRPr lang="en-US" altLang="ru-RU" sz="2000" dirty="0">
              <a:solidFill>
                <a:srgbClr val="33CC33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Calibri" panose="020F0502020204030204" pitchFamily="34" charset="0"/>
              </a:rPr>
              <a:t>         </a:t>
            </a:r>
            <a:endParaRPr lang="ru-RU" altLang="ru-RU" sz="2400" baseline="30000" dirty="0">
              <a:solidFill>
                <a:srgbClr val="00FF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460"/>
          <p:cNvSpPr txBox="1">
            <a:spLocks noChangeArrowheads="1"/>
          </p:cNvSpPr>
          <p:nvPr/>
        </p:nvSpPr>
        <p:spPr bwMode="auto">
          <a:xfrm>
            <a:off x="814387" y="5158822"/>
            <a:ext cx="77184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latin typeface="Calibri" panose="020F0502020204030204" pitchFamily="34" charset="0"/>
              </a:rPr>
              <a:t>Black line:  </a:t>
            </a:r>
            <a:r>
              <a:rPr lang="en-US" altLang="ru-RU" sz="2000" dirty="0">
                <a:latin typeface="Calibri" panose="020F0502020204030204" pitchFamily="34" charset="0"/>
              </a:rPr>
              <a:t>Voronoi surface of the </a:t>
            </a:r>
            <a:r>
              <a:rPr lang="en-US" altLang="ru-RU" sz="2000" dirty="0" smtClean="0">
                <a:latin typeface="Calibri" panose="020F0502020204030204" pitchFamily="34" charset="0"/>
              </a:rPr>
              <a:t>solute; </a:t>
            </a:r>
            <a:endParaRPr lang="en-US" altLang="ru-RU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i="1" dirty="0">
                <a:latin typeface="Calibri" panose="020F0502020204030204" pitchFamily="34" charset="0"/>
              </a:rPr>
              <a:t>it defines the intrinsic volume of the molecule </a:t>
            </a:r>
            <a:r>
              <a:rPr lang="en-US" altLang="ru-RU" sz="2400" dirty="0">
                <a:latin typeface="Calibri" panose="020F0502020204030204" pitchFamily="34" charset="0"/>
              </a:rPr>
              <a:t>    </a:t>
            </a:r>
            <a:r>
              <a:rPr lang="en-US" altLang="ru-RU" sz="2400" b="1" i="1" dirty="0" err="1">
                <a:solidFill>
                  <a:srgbClr val="0000CC"/>
                </a:solidFill>
                <a:latin typeface="Calibri" panose="020F0502020204030204" pitchFamily="34" charset="0"/>
              </a:rPr>
              <a:t>V</a:t>
            </a:r>
            <a:r>
              <a:rPr lang="en-US" altLang="ru-RU" sz="2400" b="1" baseline="-25000" dirty="0" err="1">
                <a:solidFill>
                  <a:srgbClr val="0000CC"/>
                </a:solidFill>
                <a:latin typeface="Calibri" panose="020F0502020204030204" pitchFamily="34" charset="0"/>
              </a:rPr>
              <a:t>int</a:t>
            </a:r>
            <a:r>
              <a:rPr lang="ru-RU" altLang="ru-RU" sz="2400" b="1" dirty="0">
                <a:solidFill>
                  <a:srgbClr val="0000CC"/>
                </a:solidFill>
                <a:latin typeface="Calibri" panose="020F0502020204030204" pitchFamily="34" charset="0"/>
              </a:rPr>
              <a:t> = </a:t>
            </a:r>
            <a:r>
              <a:rPr lang="en-US" altLang="ru-RU" sz="2400" b="1" i="1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V</a:t>
            </a:r>
            <a:r>
              <a:rPr lang="en-US" altLang="ru-RU" sz="2400" b="1" baseline="-25000" dirty="0" err="1" smtClean="0">
                <a:solidFill>
                  <a:srgbClr val="0000CC"/>
                </a:solidFill>
                <a:latin typeface="Calibri" panose="020F0502020204030204" pitchFamily="34" charset="0"/>
              </a:rPr>
              <a:t>Vor</a:t>
            </a:r>
            <a:r>
              <a:rPr lang="en-US" altLang="ru-RU" sz="2000" dirty="0" smtClean="0">
                <a:latin typeface="Calibri" panose="020F0502020204030204" pitchFamily="34" charset="0"/>
              </a:rPr>
              <a:t>     </a:t>
            </a:r>
            <a:endParaRPr lang="en-US" altLang="ru-RU" sz="2000" dirty="0"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5466" y="6046054"/>
            <a:ext cx="8801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Voloshin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P., Medvedev, N. N.,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Smolin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N., Geiger, A. &amp; Winter, R. Exploring volume, compressibility and hydration changes of folded proteins upon compression.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Chemistry Chemical Physics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8499–8508 (2015).</a:t>
            </a:r>
            <a:endParaRPr lang="en-US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45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Volumetry</a:t>
            </a:r>
            <a:r>
              <a:rPr lang="en-GB" dirty="0" smtClean="0"/>
              <a:t> in silico: </a:t>
            </a:r>
            <a:r>
              <a:rPr lang="en-GB" dirty="0" err="1" smtClean="0"/>
              <a:t>SNase</a:t>
            </a:r>
            <a:r>
              <a:rPr lang="en-GB" dirty="0" smtClean="0"/>
              <a:t> protein in water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57225" y="4965543"/>
            <a:ext cx="354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SNase</a:t>
            </a:r>
            <a:r>
              <a:rPr lang="en-GB" sz="2400" dirty="0" smtClean="0"/>
              <a:t> in water </a:t>
            </a:r>
            <a:r>
              <a:rPr lang="en-GB" sz="2400" dirty="0"/>
              <a:t>with </a:t>
            </a:r>
            <a:r>
              <a:rPr lang="en-GB" sz="2400" dirty="0" smtClean="0"/>
              <a:t>TMAO and urea cosolvents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4949" y="6059611"/>
            <a:ext cx="8495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Smolin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Voloshin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Anikeenko, A. Geiger, R. Winter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N.N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Medvedev, “TMAO and urea in the hydration shell of the protein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SNase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Chem. Chem. Phys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6345–6357 (2017).</a:t>
            </a:r>
            <a:endParaRPr lang="en-US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252104" y="1125221"/>
            <a:ext cx="3124781" cy="4030514"/>
            <a:chOff x="4982626" y="1836502"/>
            <a:chExt cx="3124781" cy="403051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626" y="1836502"/>
              <a:ext cx="3124781" cy="4030514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5756366" y="2124891"/>
              <a:ext cx="313508" cy="278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6" y="1051301"/>
            <a:ext cx="4278459" cy="3914242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31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 simulations: </a:t>
            </a:r>
            <a:r>
              <a:rPr lang="en-US" dirty="0"/>
              <a:t>TMAO, TBA water solutions</a:t>
            </a:r>
            <a:endParaRPr lang="ru-RU" dirty="0"/>
          </a:p>
        </p:txBody>
      </p:sp>
      <p:sp>
        <p:nvSpPr>
          <p:cNvPr id="15" name="CustomShape 3"/>
          <p:cNvSpPr/>
          <p:nvPr/>
        </p:nvSpPr>
        <p:spPr>
          <a:xfrm>
            <a:off x="928224" y="2396462"/>
            <a:ext cx="1422551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b="1" i="1" strike="noStrike" dirty="0">
                <a:solidFill>
                  <a:srgbClr val="000000"/>
                </a:solidFill>
                <a:latin typeface="Arial"/>
                <a:ea typeface="DejaVu Sans"/>
              </a:rPr>
              <a:t>ТМАО</a:t>
            </a:r>
            <a:endParaRPr sz="28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5559" y="2869453"/>
            <a:ext cx="431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trimethylamine-N-</a:t>
            </a:r>
            <a:r>
              <a:rPr lang="en-US" sz="2800" b="1" dirty="0" smtClean="0">
                <a:solidFill>
                  <a:srgbClr val="00B0F0"/>
                </a:solidFill>
              </a:rPr>
              <a:t>oxide</a:t>
            </a:r>
            <a:endParaRPr lang="ru-RU" sz="2800" b="1" dirty="0">
              <a:solidFill>
                <a:srgbClr val="00B0F0"/>
              </a:solidFill>
            </a:endParaRPr>
          </a:p>
        </p:txBody>
      </p:sp>
      <p:pic>
        <p:nvPicPr>
          <p:cNvPr id="17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15" y="1017867"/>
            <a:ext cx="1740889" cy="1353342"/>
          </a:xfrm>
          <a:prstGeom prst="rect">
            <a:avLst/>
          </a:prstGeom>
        </p:spPr>
      </p:pic>
      <p:pic>
        <p:nvPicPr>
          <p:cNvPr id="18" name="Рисунок 9" descr="1tmao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41" y="1170434"/>
            <a:ext cx="1416285" cy="1449897"/>
          </a:xfrm>
          <a:prstGeom prst="rect">
            <a:avLst/>
          </a:prstGeom>
          <a:noFill/>
        </p:spPr>
      </p:pic>
      <p:sp>
        <p:nvSpPr>
          <p:cNvPr id="19" name="CustomShape 6"/>
          <p:cNvSpPr/>
          <p:nvPr/>
        </p:nvSpPr>
        <p:spPr>
          <a:xfrm>
            <a:off x="1296621" y="5385267"/>
            <a:ext cx="1203202" cy="59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b="1" i="1" strike="noStrike" dirty="0">
                <a:solidFill>
                  <a:srgbClr val="000000"/>
                </a:solidFill>
                <a:latin typeface="Arial"/>
                <a:ea typeface="DejaVu Sans"/>
              </a:rPr>
              <a:t>ТВА</a:t>
            </a:r>
            <a:endParaRPr sz="28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899623" y="5843599"/>
            <a:ext cx="2702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t</a:t>
            </a:r>
            <a:r>
              <a:rPr lang="en-US" sz="2800" i="1" dirty="0" err="1" smtClean="0"/>
              <a:t>ert</a:t>
            </a:r>
            <a:r>
              <a:rPr lang="en-US" sz="2800" dirty="0" smtClean="0"/>
              <a:t>-butyl alcohol</a:t>
            </a:r>
            <a:endParaRPr lang="ru-RU" sz="2800" dirty="0"/>
          </a:p>
        </p:txBody>
      </p:sp>
      <p:pic>
        <p:nvPicPr>
          <p:cNvPr id="21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23" y="4058372"/>
            <a:ext cx="1793636" cy="1354767"/>
          </a:xfrm>
          <a:prstGeom prst="rect">
            <a:avLst/>
          </a:prstGeom>
        </p:spPr>
      </p:pic>
      <p:pic>
        <p:nvPicPr>
          <p:cNvPr id="22" name="Рисунок 10" descr="2tba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961" y="4168031"/>
            <a:ext cx="1418901" cy="1358807"/>
          </a:xfrm>
          <a:prstGeom prst="rect">
            <a:avLst/>
          </a:prstGeom>
          <a:noFill/>
        </p:spPr>
      </p:pic>
      <p:pic>
        <p:nvPicPr>
          <p:cNvPr id="25" name="Рисунок 24"/>
          <p:cNvPicPr/>
          <p:nvPr/>
        </p:nvPicPr>
        <p:blipFill>
          <a:blip r:embed="rId6" cstate="print"/>
          <a:stretch/>
        </p:blipFill>
        <p:spPr>
          <a:xfrm>
            <a:off x="6228221" y="1004115"/>
            <a:ext cx="2088232" cy="2088232"/>
          </a:xfrm>
          <a:prstGeom prst="rect">
            <a:avLst/>
          </a:prstGeom>
          <a:ln>
            <a:noFill/>
          </a:ln>
        </p:spPr>
      </p:pic>
      <p:pic>
        <p:nvPicPr>
          <p:cNvPr id="29" name="Рисунок 28"/>
          <p:cNvPicPr/>
          <p:nvPr/>
        </p:nvPicPr>
        <p:blipFill>
          <a:blip r:embed="rId7" cstate="print"/>
          <a:stretch/>
        </p:blipFill>
        <p:spPr>
          <a:xfrm>
            <a:off x="6228151" y="3873213"/>
            <a:ext cx="2088232" cy="2255744"/>
          </a:xfrm>
          <a:prstGeom prst="rect">
            <a:avLst/>
          </a:prstGeom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6027092" y="3123037"/>
            <a:ext cx="2785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ТМАО 1.0М </a:t>
            </a:r>
            <a:r>
              <a:rPr lang="en-US" sz="2400" dirty="0" smtClean="0"/>
              <a:t>solution</a:t>
            </a:r>
            <a:endParaRPr lang="ru-RU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6027092" y="6176260"/>
            <a:ext cx="2490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ТВА 1.0М </a:t>
            </a:r>
            <a:r>
              <a:rPr lang="en-US" sz="2400" dirty="0" smtClean="0"/>
              <a:t>solution</a:t>
            </a:r>
            <a:endParaRPr lang="ru-RU" sz="24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7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TMAO, TBA </a:t>
            </a:r>
            <a:r>
              <a:rPr lang="en-US" dirty="0" smtClean="0"/>
              <a:t>solutions: spatial homogeneity test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1231" y="6030609"/>
            <a:ext cx="88730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A.V. Anikeenko, E.D.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Kadtsyn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N.N. Medvedev, “Statistical geometry characterization of global structure of TMAO and TBA aqueous solutions,”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Molecular Liquids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245, 35–41 (2017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717256"/>
              </p:ext>
            </p:extLst>
          </p:nvPr>
        </p:nvGraphicFramePr>
        <p:xfrm>
          <a:off x="200652" y="1149374"/>
          <a:ext cx="6439482" cy="4527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8" name="Graph" r:id="rId3" imgW="4131720" imgH="2901600" progId="Origin50.Graph">
                  <p:embed/>
                </p:oleObj>
              </mc:Choice>
              <mc:Fallback>
                <p:oleObj name="Graph" r:id="rId3" imgW="413172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52" y="1149374"/>
                        <a:ext cx="6439482" cy="45277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63" y="2933436"/>
            <a:ext cx="2011316" cy="2003475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15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simulations: collective motions in </a:t>
            </a:r>
            <a:r>
              <a:rPr lang="en-US" dirty="0" smtClean="0"/>
              <a:t>water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4" y="1161437"/>
            <a:ext cx="4514095" cy="4117369"/>
          </a:xfrm>
          <a:prstGeom prst="rect">
            <a:avLst/>
          </a:prstGeom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896349" y="5210550"/>
            <a:ext cx="35390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 err="1">
                <a:solidFill>
                  <a:srgbClr val="2500B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1800" baseline="-25000" dirty="0" err="1">
                <a:solidFill>
                  <a:srgbClr val="2500B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sph</a:t>
            </a:r>
            <a:r>
              <a:rPr lang="en-US" sz="1800" dirty="0">
                <a:solidFill>
                  <a:srgbClr val="2500B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1.46 </a:t>
            </a:r>
            <a:r>
              <a:rPr lang="en-US" sz="1800" dirty="0" smtClean="0">
                <a:solidFill>
                  <a:srgbClr val="2500B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nm, </a:t>
            </a:r>
            <a:r>
              <a:rPr lang="en-US" altLang="ru-RU" sz="1800" dirty="0" smtClean="0">
                <a:solidFill>
                  <a:srgbClr val="25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altLang="ru-RU" sz="1800" dirty="0" smtClean="0">
                <a:solidFill>
                  <a:srgbClr val="25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altLang="ru-RU" sz="1800" dirty="0" smtClean="0">
                <a:solidFill>
                  <a:srgbClr val="25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1800" dirty="0" smtClean="0">
                <a:solidFill>
                  <a:srgbClr val="25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00" dirty="0" smtClean="0">
                <a:solidFill>
                  <a:srgbClr val="25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 in averaging sphere</a:t>
            </a:r>
            <a:endParaRPr lang="ru-RU" altLang="ru-RU" sz="1800" dirty="0">
              <a:solidFill>
                <a:srgbClr val="250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5108620" y="1822846"/>
                <a:ext cx="3481082" cy="1999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5% of the longest</a:t>
                </a:r>
                <a:r>
                  <a:rPr lang="en-US" sz="2000" dirty="0"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cs typeface="Times New Roman" panose="02020603050405020304" pitchFamily="18" charset="0"/>
                  </a:rPr>
                  <a:t>vectors of mean displacement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acc>
                          <m:accPr>
                            <m:chr m:val="⃗"/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𝑹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dirty="0" smtClean="0">
                    <a:cs typeface="Times New Roman" panose="02020603050405020304" pitchFamily="18" charset="0"/>
                  </a:rPr>
                  <a:t> of molecules in spheres, 30x30x30 grid. </a:t>
                </a:r>
                <a:r>
                  <a:rPr lang="en-US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From MD water model with </a:t>
                </a:r>
                <a:r>
                  <a:rPr lang="en-US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50 000 </a:t>
                </a:r>
                <a:r>
                  <a:rPr lang="en-US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molecules at T</a:t>
                </a:r>
                <a:r>
                  <a:rPr lang="en-US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= </a:t>
                </a:r>
                <a:r>
                  <a:rPr lang="en-US" sz="2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310K, </a:t>
                </a:r>
                <a:r>
                  <a:rPr lang="el-GR" sz="2000" dirty="0">
                    <a:cs typeface="Times New Roman" panose="02020603050405020304" pitchFamily="18" charset="0"/>
                  </a:rPr>
                  <a:t>Δ</a:t>
                </a:r>
                <a:r>
                  <a:rPr lang="en-US" sz="2000" dirty="0" smtClean="0">
                    <a:cs typeface="Times New Roman" panose="02020603050405020304" pitchFamily="18" charset="0"/>
                  </a:rPr>
                  <a:t>t</a:t>
                </a:r>
                <a:r>
                  <a:rPr lang="en-US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000" dirty="0" smtClean="0">
                    <a:cs typeface="Times New Roman" panose="02020603050405020304" pitchFamily="18" charset="0"/>
                  </a:rPr>
                  <a:t>=</a:t>
                </a:r>
                <a:r>
                  <a:rPr lang="en-US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000" dirty="0" smtClean="0">
                    <a:cs typeface="Times New Roman" panose="02020603050405020304" pitchFamily="18" charset="0"/>
                  </a:rPr>
                  <a:t>100</a:t>
                </a:r>
                <a:r>
                  <a:rPr lang="en-US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000" dirty="0" smtClean="0">
                    <a:cs typeface="Times New Roman" panose="02020603050405020304" pitchFamily="18" charset="0"/>
                  </a:rPr>
                  <a:t>ps.</a:t>
                </a:r>
                <a:endParaRPr lang="ru-RU" sz="20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620" y="1822846"/>
                <a:ext cx="3481082" cy="1999586"/>
              </a:xfrm>
              <a:prstGeom prst="rect">
                <a:avLst/>
              </a:prstGeom>
              <a:blipFill rotWithShape="0">
                <a:blip r:embed="rId3"/>
                <a:stretch>
                  <a:fillRect l="-1751" t="-1524" r="-2802" b="-45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/>
          <p:cNvSpPr/>
          <p:nvPr/>
        </p:nvSpPr>
        <p:spPr>
          <a:xfrm>
            <a:off x="430894" y="6126691"/>
            <a:ext cx="8273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dirty="0">
                <a:latin typeface="Arial" panose="020B0604020202020204" pitchFamily="34" charset="0"/>
              </a:rPr>
              <a:t>Periodic k-d trees for fast neighbor </a:t>
            </a:r>
            <a:r>
              <a:rPr lang="en-US" altLang="ru-RU" dirty="0" smtClean="0">
                <a:latin typeface="Arial" panose="020B0604020202020204" pitchFamily="34" charset="0"/>
              </a:rPr>
              <a:t>search, </a:t>
            </a:r>
            <a:r>
              <a:rPr lang="en-US" altLang="ru-RU" i="1" dirty="0">
                <a:latin typeface="Arial" panose="020B0604020202020204" pitchFamily="34" charset="0"/>
              </a:rPr>
              <a:t>VTK </a:t>
            </a:r>
            <a:r>
              <a:rPr lang="en-US" altLang="ru-RU" dirty="0">
                <a:latin typeface="Arial" panose="020B0604020202020204" pitchFamily="34" charset="0"/>
              </a:rPr>
              <a:t>+ </a:t>
            </a:r>
            <a:r>
              <a:rPr lang="en-US" altLang="ru-RU" i="1" dirty="0" err="1">
                <a:latin typeface="Arial" panose="020B0604020202020204" pitchFamily="34" charset="0"/>
              </a:rPr>
              <a:t>Paraview</a:t>
            </a:r>
            <a:r>
              <a:rPr lang="en-US" altLang="ru-RU" dirty="0">
                <a:latin typeface="Arial" panose="020B0604020202020204" pitchFamily="34" charset="0"/>
              </a:rPr>
              <a:t> for visualization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83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simulations: collective motions in </a:t>
            </a:r>
            <a:r>
              <a:rPr lang="en-US" dirty="0" smtClean="0"/>
              <a:t>water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8901" y="5979180"/>
            <a:ext cx="8177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A.V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Anikeenko,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Malenkov,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Naberukhin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“Visualization of the collective vortex-like motions in liquid argon and water: Molecular dynamics simulation,”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Journal of Chemical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148, 094508 (2018).</a:t>
            </a:r>
            <a:endParaRPr lang="en-US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  <p:pic>
        <p:nvPicPr>
          <p:cNvPr id="6" name="Supplementary_video2_Water_mean-displacements_10pc_jcp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015999"/>
            <a:ext cx="8134350" cy="4572000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5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9" y="945437"/>
            <a:ext cx="8851916" cy="4260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Novosibirsk city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2" y="945437"/>
            <a:ext cx="8856663" cy="4260850"/>
          </a:xfr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Текст 5"/>
          <p:cNvSpPr txBox="1">
            <a:spLocks/>
          </p:cNvSpPr>
          <p:nvPr/>
        </p:nvSpPr>
        <p:spPr>
          <a:xfrm>
            <a:off x="1250422" y="5325696"/>
            <a:ext cx="7065961" cy="7533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 smtClean="0"/>
              <a:t>Siberia (average temperature </a:t>
            </a:r>
            <a:r>
              <a:rPr lang="en-US" sz="2400" dirty="0"/>
              <a:t>in January -</a:t>
            </a:r>
            <a:r>
              <a:rPr lang="en-US" sz="2400" dirty="0" smtClean="0"/>
              <a:t>20°C)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90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  <a:endParaRPr lang="ru-RU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48043" y="1044302"/>
            <a:ext cx="8482148" cy="2413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endParaRPr lang="ru-RU" dirty="0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22642" y="1307133"/>
            <a:ext cx="8701224" cy="37018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Coordinates of particles in atomistic simulations contain a lot of “hidden” structural information</a:t>
            </a:r>
          </a:p>
          <a:p>
            <a:endParaRPr lang="en-US" dirty="0" smtClean="0"/>
          </a:p>
          <a:p>
            <a:r>
              <a:rPr lang="en-US" dirty="0" smtClean="0"/>
              <a:t>Tools of </a:t>
            </a:r>
            <a:r>
              <a:rPr lang="en-US" dirty="0"/>
              <a:t>computational geometry </a:t>
            </a:r>
            <a:r>
              <a:rPr lang="en-US" dirty="0" smtClean="0"/>
              <a:t>are very useful in extracting a structural </a:t>
            </a:r>
            <a:r>
              <a:rPr lang="en-US" dirty="0"/>
              <a:t>knowledge from </a:t>
            </a:r>
            <a:r>
              <a:rPr lang="en-US" dirty="0" smtClean="0"/>
              <a:t>simulation data</a:t>
            </a:r>
          </a:p>
          <a:p>
            <a:endParaRPr lang="en-US" dirty="0"/>
          </a:p>
          <a:p>
            <a:r>
              <a:rPr lang="en-US" dirty="0" smtClean="0"/>
              <a:t>Visualizations help in research, but for quantitative physical results we need properties that can be averaged over multiple configurations</a:t>
            </a:r>
            <a:endParaRPr lang="en-US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2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of contact</a:t>
            </a:r>
            <a:endParaRPr lang="ru-RU" dirty="0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17668" y="3300669"/>
            <a:ext cx="8856663" cy="3375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My interests ∩ KIV:</a:t>
            </a:r>
          </a:p>
          <a:p>
            <a:r>
              <a:rPr lang="en-US" dirty="0" smtClean="0"/>
              <a:t>Molecular visualization</a:t>
            </a:r>
          </a:p>
          <a:p>
            <a:r>
              <a:rPr lang="en-US" dirty="0" smtClean="0"/>
              <a:t>Compact storage, fast processing of tetrahedral meshes</a:t>
            </a:r>
          </a:p>
          <a:p>
            <a:r>
              <a:rPr lang="en-US" dirty="0" smtClean="0"/>
              <a:t>GPU-accelerated computing of VD primitives and its properties (volumes, surface areas)</a:t>
            </a:r>
          </a:p>
          <a:p>
            <a:r>
              <a:rPr lang="en-US" dirty="0" smtClean="0"/>
              <a:t>Metrics of spatial (in)homogeneity, spatial correlations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217668" y="939800"/>
            <a:ext cx="8752019" cy="1888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My background:</a:t>
            </a:r>
          </a:p>
          <a:p>
            <a:r>
              <a:rPr lang="en-US" dirty="0" smtClean="0"/>
              <a:t>Molecular dynamics simulations</a:t>
            </a:r>
          </a:p>
          <a:p>
            <a:r>
              <a:rPr lang="en-US" dirty="0" smtClean="0"/>
              <a:t>Application of Voronoi diagrams to structure analysis in physics and structural bioinformatics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7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9653" y="902748"/>
            <a:ext cx="8054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Mobility 3.0 project, CZ.02.2.69/0.0/0.0/16_027/0008370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9653" y="2622790"/>
            <a:ext cx="6762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Prof. Dr. </a:t>
            </a:r>
            <a:r>
              <a:rPr lang="en-US" sz="2400" dirty="0" err="1" smtClean="0"/>
              <a:t>Ing</a:t>
            </a:r>
            <a:r>
              <a:rPr lang="en-US" sz="2400" dirty="0" smtClean="0"/>
              <a:t>. Ivana </a:t>
            </a:r>
            <a:r>
              <a:rPr lang="en-US" sz="2400" dirty="0" err="1" smtClean="0"/>
              <a:t>Kolingerova</a:t>
            </a:r>
            <a:r>
              <a:rPr lang="en-US" sz="2400" dirty="0"/>
              <a:t>, ZČU, </a:t>
            </a:r>
            <a:r>
              <a:rPr lang="en-US" sz="2400" dirty="0" err="1"/>
              <a:t>Plzeň</a:t>
            </a:r>
            <a:endParaRPr lang="en-US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9654" y="3240187"/>
            <a:ext cx="83894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Members of MDS laboratory in ICKC Novosibirsk who contributed to the presented results: </a:t>
            </a:r>
            <a:r>
              <a:rPr lang="en-US" sz="2400" b="1" dirty="0" smtClean="0"/>
              <a:t>N. Medvedev</a:t>
            </a:r>
            <a:r>
              <a:rPr lang="en-US" sz="2400" dirty="0" smtClean="0"/>
              <a:t>, </a:t>
            </a:r>
            <a:r>
              <a:rPr lang="en-US" sz="2400" b="1" dirty="0" smtClean="0"/>
              <a:t>V. </a:t>
            </a:r>
            <a:r>
              <a:rPr lang="en-US" sz="2400" b="1" dirty="0" err="1" smtClean="0"/>
              <a:t>Voloshin</a:t>
            </a:r>
            <a:r>
              <a:rPr lang="en-US" sz="2400" dirty="0" smtClean="0"/>
              <a:t>, </a:t>
            </a:r>
            <a:r>
              <a:rPr lang="en-US" sz="2400" b="1" dirty="0" smtClean="0"/>
              <a:t>E. </a:t>
            </a:r>
            <a:r>
              <a:rPr lang="en-US" sz="2400" b="1" dirty="0" err="1" smtClean="0"/>
              <a:t>Kadtsyn</a:t>
            </a:r>
            <a:r>
              <a:rPr lang="en-US" sz="2400" dirty="0" smtClean="0"/>
              <a:t>, </a:t>
            </a:r>
            <a:r>
              <a:rPr lang="en-US" sz="2400" b="1" dirty="0" smtClean="0"/>
              <a:t>A. Kim</a:t>
            </a:r>
            <a:r>
              <a:rPr lang="en-US" sz="2400" dirty="0" smtClean="0"/>
              <a:t>, </a:t>
            </a:r>
            <a:r>
              <a:rPr lang="en-US" sz="2400" b="1" dirty="0" smtClean="0"/>
              <a:t>Yu. </a:t>
            </a:r>
            <a:r>
              <a:rPr lang="en-US" sz="2400" b="1" dirty="0" err="1" smtClean="0"/>
              <a:t>Naberukhin</a:t>
            </a:r>
            <a:r>
              <a:rPr lang="en-US" sz="2400" dirty="0" smtClean="0"/>
              <a:t>, </a:t>
            </a:r>
            <a:r>
              <a:rPr lang="en-US" sz="2400" b="1" dirty="0" smtClean="0"/>
              <a:t>E. </a:t>
            </a:r>
            <a:r>
              <a:rPr lang="en-US" sz="2400" b="1" dirty="0" err="1" smtClean="0"/>
              <a:t>Shelepova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Colleagues and co-authors </a:t>
            </a:r>
            <a:r>
              <a:rPr lang="en-US" sz="2400" dirty="0" smtClean="0"/>
              <a:t>from all </a:t>
            </a:r>
            <a:r>
              <a:rPr lang="en-US" sz="2400" dirty="0"/>
              <a:t>around the </a:t>
            </a:r>
            <a:r>
              <a:rPr lang="en-US" sz="2400" dirty="0" smtClean="0"/>
              <a:t>world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643589" y="5564181"/>
            <a:ext cx="5977467" cy="702733"/>
          </a:xfrm>
          <a:prstGeom prst="rect">
            <a:avLst/>
          </a:prstGeom>
          <a:gradFill>
            <a:gsLst>
              <a:gs pos="100000">
                <a:schemeClr val="accent5">
                  <a:lumMod val="10000"/>
                </a:schemeClr>
              </a:gs>
              <a:gs pos="0">
                <a:srgbClr val="2600B0"/>
              </a:gs>
            </a:gsLst>
            <a:lin ang="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52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 you for your attention!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5" b="18583"/>
          <a:stretch/>
        </p:blipFill>
        <p:spPr>
          <a:xfrm>
            <a:off x="229653" y="1360482"/>
            <a:ext cx="7975901" cy="1117600"/>
          </a:xfrm>
          <a:prstGeom prst="rect">
            <a:avLst/>
          </a:prstGeom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9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9" y="945437"/>
            <a:ext cx="8851916" cy="4260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Novosibirsk city</a:t>
            </a:r>
            <a:endParaRPr lang="ru-RU" dirty="0"/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1250422" y="5325695"/>
            <a:ext cx="7065961" cy="13243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city in Russia by population: ~1.6M citizens</a:t>
            </a:r>
          </a:p>
          <a:p>
            <a:pPr marL="285750" indent="-285750"/>
            <a:r>
              <a:rPr lang="en-US" sz="2400" dirty="0" smtClean="0"/>
              <a:t>Industry, trade, culture, science</a:t>
            </a:r>
          </a:p>
          <a:p>
            <a:pPr marL="285750" indent="-285750"/>
            <a:endParaRPr lang="en-US" dirty="0" smtClean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0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922398"/>
            <a:ext cx="7498173" cy="50012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Novosibirsk Scientific Center - </a:t>
            </a:r>
            <a:r>
              <a:rPr lang="en-US" dirty="0" err="1" smtClean="0"/>
              <a:t>Akademgorodok</a:t>
            </a:r>
            <a:endParaRPr lang="ru-RU" dirty="0"/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1308099" y="6003731"/>
            <a:ext cx="6570133" cy="792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38 research institutes, a lot of green forest </a:t>
            </a:r>
            <a:endParaRPr lang="en-US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922398"/>
            <a:ext cx="7505334" cy="50012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74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Novosibirsk Scientific Center - </a:t>
            </a:r>
            <a:r>
              <a:rPr lang="en-US" dirty="0" err="1" smtClean="0"/>
              <a:t>Akademgorodok</a:t>
            </a:r>
            <a:endParaRPr lang="ru-RU" dirty="0"/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1308099" y="6003731"/>
            <a:ext cx="6570133" cy="7920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Novosibirsk State University</a:t>
            </a:r>
            <a:endParaRPr lang="en-US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922398"/>
            <a:ext cx="7505334" cy="500605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91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Institute of Chemical Kinetics and Combustion</a:t>
            </a:r>
            <a:endParaRPr lang="ru-RU" dirty="0"/>
          </a:p>
        </p:txBody>
      </p:sp>
      <p:pic>
        <p:nvPicPr>
          <p:cNvPr id="19" name="Рисунок 18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3802594" y="963309"/>
            <a:ext cx="4901141" cy="515998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177796" y="1366573"/>
            <a:ext cx="3489325" cy="392509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dirty="0" smtClean="0">
                <a:hlinkClick r:id="rId3"/>
              </a:rPr>
              <a:t>www.kinetics.nsc.ru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~20 laboratories, ~200 researchers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Fundamental research of chemical and biochemical reactions. Strong positions in NMR/ESR spectroscopic methods. </a:t>
            </a:r>
            <a:r>
              <a:rPr lang="en-US" sz="2000" dirty="0"/>
              <a:t>Computational and theoretical physical </a:t>
            </a:r>
            <a:r>
              <a:rPr lang="en-US" sz="2000" dirty="0" smtClean="0"/>
              <a:t>chemistry</a:t>
            </a:r>
          </a:p>
          <a:p>
            <a:pPr marL="0" indent="0">
              <a:buNone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8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of Molecular Dynamics and Structure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42557" y="3898043"/>
            <a:ext cx="6710100" cy="2709334"/>
          </a:xfrm>
        </p:spPr>
        <p:txBody>
          <a:bodyPr>
            <a:normAutofit/>
          </a:bodyPr>
          <a:lstStyle/>
          <a:p>
            <a:r>
              <a:rPr lang="en-US" dirty="0" smtClean="0"/>
              <a:t>Voronoi-Delaunay method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Cavities and interatomic voids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Structure of sphere packings, liquids, glasses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Calculation of the partial molar volume and its components for </a:t>
            </a:r>
            <a:r>
              <a:rPr lang="en-US" dirty="0" err="1" smtClean="0"/>
              <a:t>biomacromolecules</a:t>
            </a:r>
            <a:r>
              <a:rPr lang="en-US" dirty="0" smtClean="0"/>
              <a:t> in solution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242557" y="1487111"/>
            <a:ext cx="6710100" cy="2176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Molecular Dynamics simulations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</a:t>
            </a:r>
            <a:r>
              <a:rPr lang="en-US" dirty="0" smtClean="0"/>
              <a:t>queous solutions of biomolecules and cosolvents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Voids </a:t>
            </a:r>
            <a:r>
              <a:rPr lang="en-US" dirty="0"/>
              <a:t>and permeability of lipid </a:t>
            </a:r>
            <a:r>
              <a:rPr lang="en-US" dirty="0" smtClean="0"/>
              <a:t>membranes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34" y="3706482"/>
            <a:ext cx="1428750" cy="1266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18" y="5165924"/>
            <a:ext cx="1200150" cy="1162050"/>
          </a:xfrm>
          <a:prstGeom prst="rect">
            <a:avLst/>
          </a:prstGeom>
        </p:spPr>
      </p:pic>
      <p:pic>
        <p:nvPicPr>
          <p:cNvPr id="15" name="Picture 2" descr="protein_box_vdw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34" y="927338"/>
            <a:ext cx="1379834" cy="153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88" y="2456431"/>
            <a:ext cx="1371880" cy="10058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1099" y="839177"/>
            <a:ext cx="3985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 smtClean="0">
                <a:hlinkClick r:id="rId6"/>
              </a:rPr>
              <a:t>www.kinetics.nsc.ru/mds</a:t>
            </a:r>
            <a:endParaRPr lang="en-US" sz="2800" b="1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8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 Box 11"/>
          <p:cNvSpPr txBox="1">
            <a:spLocks noChangeArrowheads="1"/>
          </p:cNvSpPr>
          <p:nvPr/>
        </p:nvSpPr>
        <p:spPr bwMode="auto">
          <a:xfrm>
            <a:off x="67736" y="3152105"/>
            <a:ext cx="251655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ru-RU" sz="2200" b="1" dirty="0">
                <a:latin typeface="+mn-lt"/>
              </a:rPr>
              <a:t>Voronoi </a:t>
            </a:r>
            <a:r>
              <a:rPr lang="de-DE" altLang="ru-RU" sz="2200" b="1" dirty="0" err="1">
                <a:latin typeface="+mn-lt"/>
              </a:rPr>
              <a:t>polyhedron</a:t>
            </a:r>
            <a:endParaRPr lang="de-DE" altLang="ru-RU" sz="2200" b="1" dirty="0">
              <a:latin typeface="+mn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ru-RU" dirty="0" smtClean="0"/>
              <a:t>Voronoi-Delaunay method</a:t>
            </a:r>
            <a:endParaRPr lang="en-GB" altLang="ru-RU" dirty="0"/>
          </a:p>
        </p:txBody>
      </p:sp>
      <p:sp>
        <p:nvSpPr>
          <p:cNvPr id="245" name="Номер слайда 2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AE37-2604-4DF9-BB6C-BBDA820B8688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285" name="Picture 8" descr="MB_liq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0" y="1666902"/>
            <a:ext cx="1524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" name="Прямоугольник 285"/>
          <p:cNvSpPr/>
          <p:nvPr/>
        </p:nvSpPr>
        <p:spPr>
          <a:xfrm>
            <a:off x="2450418" y="4419183"/>
            <a:ext cx="3926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 dirty="0" smtClean="0"/>
              <a:t>Voronoi-Delaunay tessellation</a:t>
            </a:r>
            <a:endParaRPr lang="en-US" altLang="ru-RU" sz="2400" dirty="0"/>
          </a:p>
        </p:txBody>
      </p:sp>
      <p:pic>
        <p:nvPicPr>
          <p:cNvPr id="287" name="Picture 37" descr="FIG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5481"/>
          <a:stretch>
            <a:fillRect/>
          </a:stretch>
        </p:blipFill>
        <p:spPr bwMode="auto">
          <a:xfrm>
            <a:off x="6349779" y="1509457"/>
            <a:ext cx="2683040" cy="159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" name="Text Box 12"/>
          <p:cNvSpPr txBox="1">
            <a:spLocks noChangeArrowheads="1"/>
          </p:cNvSpPr>
          <p:nvPr/>
        </p:nvSpPr>
        <p:spPr bwMode="auto">
          <a:xfrm>
            <a:off x="6493933" y="3152105"/>
            <a:ext cx="239548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ru-RU" sz="2200" b="1" dirty="0">
                <a:latin typeface="+mn-lt"/>
              </a:rPr>
              <a:t>Delaunay </a:t>
            </a:r>
            <a:r>
              <a:rPr lang="de-DE" altLang="ru-RU" sz="2200" b="1" dirty="0" err="1">
                <a:latin typeface="+mn-lt"/>
              </a:rPr>
              <a:t>simplex</a:t>
            </a:r>
            <a:endParaRPr lang="de-DE" altLang="ru-RU" sz="2200" b="1" dirty="0">
              <a:latin typeface="+mn-lt"/>
            </a:endParaRPr>
          </a:p>
        </p:txBody>
      </p:sp>
      <p:sp>
        <p:nvSpPr>
          <p:cNvPr id="291" name="Прямоугольник 290"/>
          <p:cNvSpPr/>
          <p:nvPr/>
        </p:nvSpPr>
        <p:spPr>
          <a:xfrm>
            <a:off x="227021" y="5040251"/>
            <a:ext cx="8662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3663"/>
            <a:r>
              <a:rPr lang="en-US" sz="2400" i="1" dirty="0"/>
              <a:t>Voronoi network – navigation map for interatomic </a:t>
            </a:r>
            <a:r>
              <a:rPr lang="en-US" sz="2400" i="1" dirty="0" smtClean="0"/>
              <a:t>space. Voronoi </a:t>
            </a:r>
            <a:r>
              <a:rPr lang="en-US" sz="2400" i="1" dirty="0" err="1" smtClean="0"/>
              <a:t>polyhedra</a:t>
            </a:r>
            <a:r>
              <a:rPr lang="en-US" sz="2400" i="1" dirty="0" smtClean="0"/>
              <a:t> and Delaunay simplexes are simple elements of structure </a:t>
            </a:r>
            <a:endParaRPr lang="en-US" sz="2400" i="1" dirty="0"/>
          </a:p>
        </p:txBody>
      </p:sp>
      <p:pic>
        <p:nvPicPr>
          <p:cNvPr id="43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89" y="1128562"/>
            <a:ext cx="34575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n-NO" smtClean="0"/>
              <a:t>Seminar KIV, FAV, ZČU, Plzeň, 24.01.2019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8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4472</TotalTime>
  <Words>1763</Words>
  <Application>Microsoft Office PowerPoint</Application>
  <PresentationFormat>Экран (4:3)</PresentationFormat>
  <Paragraphs>266</Paragraphs>
  <Slides>32</Slides>
  <Notes>6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DejaVu Sans</vt:lpstr>
      <vt:lpstr>Droid Sans Fallback</vt:lpstr>
      <vt:lpstr>Lucida Sans Unicode</vt:lpstr>
      <vt:lpstr>Times New Roman</vt:lpstr>
      <vt:lpstr>Тема Office</vt:lpstr>
      <vt:lpstr>Equation</vt:lpstr>
      <vt:lpstr>Уравнение</vt:lpstr>
      <vt:lpstr>CorelDRAW.Graphic.14</vt:lpstr>
      <vt:lpstr>Graph</vt:lpstr>
      <vt:lpstr>Molecular modeling and Voronoi-Delaunay method in chemical physics</vt:lpstr>
      <vt:lpstr>Talk overview</vt:lpstr>
      <vt:lpstr>Novosibirsk city</vt:lpstr>
      <vt:lpstr>Novosibirsk city</vt:lpstr>
      <vt:lpstr>Novosibirsk Scientific Center - Akademgorodok</vt:lpstr>
      <vt:lpstr>Novosibirsk Scientific Center - Akademgorodok</vt:lpstr>
      <vt:lpstr>Institute of Chemical Kinetics and Combustion</vt:lpstr>
      <vt:lpstr>Lab of Molecular Dynamics and Structure</vt:lpstr>
      <vt:lpstr>Voronoi-Delaunay method</vt:lpstr>
      <vt:lpstr>Voronoi-Delaunay method</vt:lpstr>
      <vt:lpstr>Voronoi-Delaunay method - generalizations</vt:lpstr>
      <vt:lpstr>Voronoi-Delaunay method in molecular biology</vt:lpstr>
      <vt:lpstr>Structure of disordered sphere packings</vt:lpstr>
      <vt:lpstr>Structure of disordered sphere packings</vt:lpstr>
      <vt:lpstr>Sphere packings: Delaunay simplexes</vt:lpstr>
      <vt:lpstr>Simplex shape measures</vt:lpstr>
      <vt:lpstr>Polytetrahedral nature of random packings</vt:lpstr>
      <vt:lpstr>Molecular Dynamics simulations</vt:lpstr>
      <vt:lpstr>MD simulations: GROMACS</vt:lpstr>
      <vt:lpstr>MD simulations: DNA duplex with spin labels</vt:lpstr>
      <vt:lpstr>MD simulations: labeled DNA duplex in water</vt:lpstr>
      <vt:lpstr>Volumetric properties – apparent volume</vt:lpstr>
      <vt:lpstr>Volumetric properties - motivation</vt:lpstr>
      <vt:lpstr>Volumetry in silico: decomposition of solution</vt:lpstr>
      <vt:lpstr>Volumetry in silico: SNase protein in water</vt:lpstr>
      <vt:lpstr>MD simulations: TMAO, TBA water solutions</vt:lpstr>
      <vt:lpstr>TMAO, TBA solutions: spatial homogeneity test </vt:lpstr>
      <vt:lpstr>MD simulations: collective motions in water</vt:lpstr>
      <vt:lpstr>MD simulations: collective motions in water</vt:lpstr>
      <vt:lpstr>Concluding remarks</vt:lpstr>
      <vt:lpstr>Points of contact</vt:lpstr>
      <vt:lpstr>Acknowledgments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 Anikeenko</dc:creator>
  <cp:lastModifiedBy>Alexey Anikeenko</cp:lastModifiedBy>
  <cp:revision>300</cp:revision>
  <dcterms:created xsi:type="dcterms:W3CDTF">2019-01-10T08:44:57Z</dcterms:created>
  <dcterms:modified xsi:type="dcterms:W3CDTF">2019-01-25T11:32:13Z</dcterms:modified>
</cp:coreProperties>
</file>